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3ABCE-D4E6-40AD-B774-8A8E836A4BA9}" type="datetimeFigureOut">
              <a:rPr lang="ar-EG" smtClean="0"/>
              <a:t>09/08/1439</a:t>
            </a:fld>
            <a:endParaRPr lang="ar-EG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827EA-2019-43F5-9A57-17853E304D6F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064896" cy="612068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EG" b="1" dirty="0"/>
              <a:t> جامعة البصرة</a:t>
            </a:r>
            <a:endParaRPr lang="en-US" dirty="0"/>
          </a:p>
          <a:p>
            <a:pPr algn="r"/>
            <a:r>
              <a:rPr lang="ar-EG" b="1" dirty="0"/>
              <a:t>كلية التربية البدنية وعلوم الرياضة</a:t>
            </a:r>
            <a:endParaRPr lang="en-US" dirty="0"/>
          </a:p>
          <a:p>
            <a:pPr algn="r"/>
            <a:r>
              <a:rPr lang="ar-EG" b="1" dirty="0"/>
              <a:t>    الدراسات العليا\ الدكتوراه</a:t>
            </a:r>
            <a:endParaRPr lang="en-US" dirty="0"/>
          </a:p>
          <a:p>
            <a:r>
              <a:rPr lang="ar-EG" b="1" dirty="0"/>
              <a:t> </a:t>
            </a:r>
            <a:endParaRPr lang="en-US" dirty="0"/>
          </a:p>
          <a:p>
            <a:r>
              <a:rPr lang="ar-EG" b="1" dirty="0"/>
              <a:t>                 </a:t>
            </a:r>
            <a:endParaRPr lang="en-US" dirty="0"/>
          </a:p>
          <a:p>
            <a:pPr algn="just"/>
            <a:r>
              <a:rPr lang="ar-EG" b="1" dirty="0"/>
              <a:t>                        </a:t>
            </a:r>
            <a:r>
              <a:rPr lang="ar-EG" b="1" dirty="0" smtClean="0"/>
              <a:t>                     </a:t>
            </a:r>
            <a:r>
              <a:rPr lang="ar-EG" b="1" i="1" dirty="0"/>
              <a:t>الاتصال</a:t>
            </a:r>
            <a:endParaRPr lang="en-US" dirty="0"/>
          </a:p>
          <a:p>
            <a:r>
              <a:rPr lang="ar-EG" b="1" dirty="0"/>
              <a:t> </a:t>
            </a:r>
            <a:endParaRPr lang="en-US" dirty="0"/>
          </a:p>
          <a:p>
            <a:r>
              <a:rPr lang="ar-EG" b="1" i="1" dirty="0"/>
              <a:t> </a:t>
            </a:r>
            <a:endParaRPr lang="en-US" dirty="0"/>
          </a:p>
          <a:p>
            <a:r>
              <a:rPr lang="ar-EG" b="1" i="1" dirty="0"/>
              <a:t> </a:t>
            </a:r>
            <a:endParaRPr lang="en-US" dirty="0"/>
          </a:p>
          <a:p>
            <a:pPr algn="ctr"/>
            <a:r>
              <a:rPr lang="ar-EG" b="1" i="1" dirty="0" err="1"/>
              <a:t>اعداد</a:t>
            </a:r>
            <a:r>
              <a:rPr lang="ar-EG" b="1" i="1" dirty="0"/>
              <a:t> طالب الدكتوراه</a:t>
            </a:r>
            <a:endParaRPr lang="en-US" dirty="0"/>
          </a:p>
          <a:p>
            <a:pPr algn="ctr"/>
            <a:r>
              <a:rPr lang="ar-EG" b="1" dirty="0"/>
              <a:t>ضياء احمد عسكر</a:t>
            </a:r>
            <a:endParaRPr lang="en-US" dirty="0"/>
          </a:p>
          <a:p>
            <a:pPr algn="ctr"/>
            <a:r>
              <a:rPr lang="ar-EG" b="1" dirty="0"/>
              <a:t> </a:t>
            </a:r>
            <a:endParaRPr lang="en-US" dirty="0"/>
          </a:p>
          <a:p>
            <a:pPr algn="ctr"/>
            <a:r>
              <a:rPr lang="ar-EG" b="1" dirty="0"/>
              <a:t>بأشر </a:t>
            </a:r>
            <a:r>
              <a:rPr lang="ar-EG" b="1" dirty="0" err="1"/>
              <a:t>اف</a:t>
            </a:r>
            <a:r>
              <a:rPr lang="ar-EG" b="1" dirty="0"/>
              <a:t> </a:t>
            </a:r>
            <a:endParaRPr lang="en-US" dirty="0"/>
          </a:p>
          <a:p>
            <a:pPr algn="ctr"/>
            <a:r>
              <a:rPr lang="ar-EG" b="1" dirty="0"/>
              <a:t>ا.د قصي فوزي</a:t>
            </a:r>
            <a:endParaRPr lang="en-US" dirty="0"/>
          </a:p>
          <a:p>
            <a:pPr algn="ctr"/>
            <a:r>
              <a:rPr lang="ar-EG" b="1" dirty="0"/>
              <a:t> </a:t>
            </a:r>
            <a:endParaRPr lang="en-US" dirty="0"/>
          </a:p>
          <a:p>
            <a:pPr algn="ctr"/>
            <a:r>
              <a:rPr lang="en-US" b="1" dirty="0"/>
              <a:t>2017-2018</a:t>
            </a:r>
            <a:endParaRPr lang="en-US" dirty="0"/>
          </a:p>
          <a:p>
            <a:r>
              <a:rPr lang="ar-EG" b="1" dirty="0"/>
              <a:t> </a:t>
            </a:r>
            <a:endParaRPr lang="en-US" dirty="0"/>
          </a:p>
          <a:p>
            <a:r>
              <a:rPr lang="ar-EG" b="1" dirty="0"/>
              <a:t> 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/>
              <a:t>ب-الاتصالات الصاعدة:</a:t>
            </a:r>
            <a:endParaRPr lang="en-US" dirty="0"/>
          </a:p>
          <a:p>
            <a:r>
              <a:rPr lang="ar-EG" dirty="0"/>
              <a:t>في هذا النوع ترسل المعلومات من المستويات الدنيا </a:t>
            </a:r>
            <a:r>
              <a:rPr lang="ar-EG" dirty="0" err="1"/>
              <a:t>الى</a:t>
            </a:r>
            <a:r>
              <a:rPr lang="ar-EG" dirty="0"/>
              <a:t> المستويات العليا وتستخدم في </a:t>
            </a:r>
            <a:r>
              <a:rPr lang="ar-EG" dirty="0" err="1"/>
              <a:t>ارسال</a:t>
            </a:r>
            <a:r>
              <a:rPr lang="ar-EG" dirty="0"/>
              <a:t> التقارير </a:t>
            </a:r>
            <a:r>
              <a:rPr lang="ar-EG" dirty="0" err="1"/>
              <a:t>والابحاث</a:t>
            </a:r>
            <a:r>
              <a:rPr lang="ar-EG" dirty="0"/>
              <a:t> والمذكرات والمقترحات </a:t>
            </a:r>
            <a:r>
              <a:rPr lang="ar-EG" dirty="0" err="1"/>
              <a:t>والافكار</a:t>
            </a:r>
            <a:r>
              <a:rPr lang="ar-EG" dirty="0"/>
              <a:t> وفي هذا النوع من الاتصال يمكن </a:t>
            </a:r>
            <a:r>
              <a:rPr lang="ar-EG" dirty="0" err="1"/>
              <a:t>للاداره</a:t>
            </a:r>
            <a:r>
              <a:rPr lang="ar-EG" dirty="0"/>
              <a:t> </a:t>
            </a:r>
            <a:r>
              <a:rPr lang="ar-EG" dirty="0" err="1"/>
              <a:t>التاكد</a:t>
            </a:r>
            <a:r>
              <a:rPr lang="ar-EG" dirty="0"/>
              <a:t> من </a:t>
            </a:r>
            <a:r>
              <a:rPr lang="ar-EG" dirty="0" err="1"/>
              <a:t>ان</a:t>
            </a:r>
            <a:r>
              <a:rPr lang="ar-EG" dirty="0"/>
              <a:t> المعلومات </a:t>
            </a:r>
            <a:r>
              <a:rPr lang="ar-EG" dirty="0" err="1"/>
              <a:t>والافكار</a:t>
            </a:r>
            <a:r>
              <a:rPr lang="ar-EG" dirty="0"/>
              <a:t> </a:t>
            </a:r>
            <a:r>
              <a:rPr lang="ar-EG" dirty="0" err="1"/>
              <a:t>المرسله</a:t>
            </a:r>
            <a:r>
              <a:rPr lang="ar-EG" dirty="0"/>
              <a:t> قد تم </a:t>
            </a:r>
            <a:r>
              <a:rPr lang="ar-EG" dirty="0" err="1"/>
              <a:t>ايصالها</a:t>
            </a:r>
            <a:r>
              <a:rPr lang="ar-EG" dirty="0"/>
              <a:t> </a:t>
            </a:r>
            <a:r>
              <a:rPr lang="ar-EG" dirty="0" err="1"/>
              <a:t>اولا</a:t>
            </a:r>
            <a:r>
              <a:rPr lang="ar-EG" dirty="0"/>
              <a:t> وان المعلومات قد فهمت واستوعبت من جانب المرؤوسين ثانيا </a:t>
            </a:r>
            <a:r>
              <a:rPr lang="ar-EG" dirty="0" err="1"/>
              <a:t>وانهم</a:t>
            </a:r>
            <a:r>
              <a:rPr lang="ar-EG" dirty="0"/>
              <a:t> استجابوا لها وتحرك سلوكهم في الاتجاه المرغوب فيه كما يتمكن </a:t>
            </a:r>
            <a:r>
              <a:rPr lang="ar-EG" dirty="0" err="1"/>
              <a:t>الاداري</a:t>
            </a:r>
            <a:r>
              <a:rPr lang="ar-EG" dirty="0"/>
              <a:t> من هذا النوع من الاتصال من التعرف على درجه شعور العاملين بالرضا </a:t>
            </a:r>
            <a:r>
              <a:rPr lang="ar-EG" dirty="0" err="1"/>
              <a:t>او</a:t>
            </a:r>
            <a:r>
              <a:rPr lang="ar-EG" dirty="0"/>
              <a:t> الاستياء قبل تنفيذ العمل وخلال تنفيذه وهناك الكثير من الدلائل التي تشير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اهميه</a:t>
            </a:r>
            <a:r>
              <a:rPr lang="ar-EG" dirty="0"/>
              <a:t> هذا النوع من الاتصال كما  سبق في صناديق المقترحات </a:t>
            </a:r>
            <a:r>
              <a:rPr lang="ar-EG" dirty="0" err="1"/>
              <a:t>كوسيله</a:t>
            </a:r>
            <a:r>
              <a:rPr lang="ar-EG" dirty="0"/>
              <a:t> </a:t>
            </a:r>
            <a:r>
              <a:rPr lang="ar-EG" dirty="0" err="1"/>
              <a:t>لارسال</a:t>
            </a:r>
            <a:r>
              <a:rPr lang="ar-EG" dirty="0"/>
              <a:t> المعلومات من </a:t>
            </a:r>
            <a:r>
              <a:rPr lang="ar-EG" dirty="0" err="1"/>
              <a:t>اسفل</a:t>
            </a:r>
            <a:r>
              <a:rPr lang="ar-EG" dirty="0"/>
              <a:t>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اعلى</a:t>
            </a:r>
            <a:r>
              <a:rPr lang="ar-EG" dirty="0"/>
              <a:t> كما </a:t>
            </a:r>
            <a:r>
              <a:rPr lang="ar-EG" dirty="0" err="1"/>
              <a:t>ان</a:t>
            </a:r>
            <a:r>
              <a:rPr lang="ar-EG" dirty="0"/>
              <a:t> </a:t>
            </a:r>
            <a:r>
              <a:rPr lang="ar-EG" dirty="0" err="1"/>
              <a:t>سياسه</a:t>
            </a:r>
            <a:r>
              <a:rPr lang="ar-EG" dirty="0"/>
              <a:t> تشجيع العاملين على </a:t>
            </a:r>
            <a:r>
              <a:rPr lang="ar-EG" dirty="0" err="1"/>
              <a:t>الافصاح</a:t>
            </a:r>
            <a:r>
              <a:rPr lang="ar-EG" dirty="0"/>
              <a:t> بشكواهم وهو </a:t>
            </a:r>
            <a:r>
              <a:rPr lang="ar-EG" dirty="0" err="1"/>
              <a:t>مايسمى</a:t>
            </a:r>
            <a:r>
              <a:rPr lang="ar-EG" dirty="0"/>
              <a:t> </a:t>
            </a:r>
            <a:r>
              <a:rPr lang="ar-EG" dirty="0" err="1"/>
              <a:t>بسياسه</a:t>
            </a:r>
            <a:r>
              <a:rPr lang="ar-EG" dirty="0"/>
              <a:t> الباب المفتوح. قد </a:t>
            </a:r>
            <a:r>
              <a:rPr lang="ar-EG" dirty="0" err="1"/>
              <a:t>ادت</a:t>
            </a:r>
            <a:r>
              <a:rPr lang="ar-EG" dirty="0"/>
              <a:t> </a:t>
            </a:r>
            <a:r>
              <a:rPr lang="ar-EG" dirty="0" err="1"/>
              <a:t>بلتعرف</a:t>
            </a:r>
            <a:r>
              <a:rPr lang="ar-EG" dirty="0"/>
              <a:t> على الكثير من المشاكل </a:t>
            </a:r>
            <a:r>
              <a:rPr lang="ar-EG" dirty="0" err="1"/>
              <a:t>المتعلقه</a:t>
            </a:r>
            <a:r>
              <a:rPr lang="ar-EG" dirty="0"/>
              <a:t> </a:t>
            </a:r>
            <a:r>
              <a:rPr lang="ar-EG" dirty="0" err="1"/>
              <a:t>بلعمل</a:t>
            </a:r>
            <a:r>
              <a:rPr lang="ar-EG" dirty="0"/>
              <a:t> والعاملين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b="1" dirty="0"/>
              <a:t>معوقات الاتصالات </a:t>
            </a:r>
            <a:r>
              <a:rPr lang="ar-EG" b="1" dirty="0" err="1"/>
              <a:t>الفعاله</a:t>
            </a:r>
            <a:r>
              <a:rPr lang="ar-EG" b="1" dirty="0"/>
              <a:t>:</a:t>
            </a:r>
            <a:endParaRPr lang="en-US" dirty="0"/>
          </a:p>
          <a:p>
            <a:r>
              <a:rPr lang="ar-EG" dirty="0"/>
              <a:t>قد لا تؤتى عمليه الاتصال النتائج منها فقد يرجع ذلك </a:t>
            </a:r>
            <a:r>
              <a:rPr lang="ar-EG" dirty="0" err="1"/>
              <a:t>الى</a:t>
            </a:r>
            <a:r>
              <a:rPr lang="ar-EG" dirty="0"/>
              <a:t> الكثير من </a:t>
            </a:r>
            <a:r>
              <a:rPr lang="ar-EG" dirty="0" err="1"/>
              <a:t>الاسباب</a:t>
            </a:r>
            <a:r>
              <a:rPr lang="ar-EG" dirty="0"/>
              <a:t> التي تعوق فاعليه هذه </a:t>
            </a:r>
            <a:r>
              <a:rPr lang="ar-EG" dirty="0" err="1"/>
              <a:t>العمليه</a:t>
            </a:r>
            <a:r>
              <a:rPr lang="ar-EG" dirty="0"/>
              <a:t> وقد </a:t>
            </a:r>
            <a:r>
              <a:rPr lang="ar-EG" dirty="0" err="1"/>
              <a:t>امكن</a:t>
            </a:r>
            <a:r>
              <a:rPr lang="ar-EG" dirty="0"/>
              <a:t> تقسيم هذه المعوقات </a:t>
            </a:r>
            <a:r>
              <a:rPr lang="ar-EG" dirty="0" err="1"/>
              <a:t>الى</a:t>
            </a:r>
            <a:r>
              <a:rPr lang="ar-EG" dirty="0"/>
              <a:t> نوعين :</a:t>
            </a:r>
            <a:endParaRPr lang="en-US" dirty="0"/>
          </a:p>
          <a:p>
            <a:pPr lvl="0"/>
            <a:r>
              <a:rPr lang="ar-EG" dirty="0"/>
              <a:t>معوقات فرديه.</a:t>
            </a:r>
            <a:endParaRPr lang="en-US" dirty="0"/>
          </a:p>
          <a:p>
            <a:pPr lvl="0"/>
            <a:r>
              <a:rPr lang="ar-EG" dirty="0"/>
              <a:t>معوقات تتعلق </a:t>
            </a:r>
            <a:r>
              <a:rPr lang="ar-EG" dirty="0" err="1"/>
              <a:t>ببيئه</a:t>
            </a:r>
            <a:r>
              <a:rPr lang="ar-EG" dirty="0"/>
              <a:t> العمل.</a:t>
            </a:r>
            <a:endParaRPr lang="en-US" dirty="0"/>
          </a:p>
          <a:p>
            <a:r>
              <a:rPr lang="ar-EG" dirty="0"/>
              <a:t>1-المعوقات </a:t>
            </a:r>
            <a:r>
              <a:rPr lang="ar-EG" dirty="0" err="1"/>
              <a:t>الفرديه</a:t>
            </a:r>
            <a:r>
              <a:rPr lang="ar-EG" dirty="0"/>
              <a:t>:</a:t>
            </a:r>
            <a:endParaRPr lang="en-US" dirty="0"/>
          </a:p>
          <a:p>
            <a:r>
              <a:rPr lang="ar-EG" dirty="0"/>
              <a:t>ترجع هذه المعوقات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الحقيقه</a:t>
            </a:r>
            <a:r>
              <a:rPr lang="ar-EG" dirty="0"/>
              <a:t> </a:t>
            </a:r>
            <a:r>
              <a:rPr lang="ar-EG" dirty="0" err="1"/>
              <a:t>الثابته</a:t>
            </a:r>
            <a:r>
              <a:rPr lang="ar-EG" dirty="0"/>
              <a:t> من وجود الفروق </a:t>
            </a:r>
            <a:r>
              <a:rPr lang="ar-EG" dirty="0" err="1"/>
              <a:t>الفرديه</a:t>
            </a:r>
            <a:r>
              <a:rPr lang="ar-EG" dirty="0"/>
              <a:t> بين </a:t>
            </a:r>
            <a:r>
              <a:rPr lang="ar-EG" dirty="0" err="1"/>
              <a:t>الافراد</a:t>
            </a:r>
            <a:r>
              <a:rPr lang="ar-EG" dirty="0"/>
              <a:t> وان هؤلاء </a:t>
            </a:r>
            <a:r>
              <a:rPr lang="ar-EG" dirty="0" err="1"/>
              <a:t>الافراد</a:t>
            </a:r>
            <a:r>
              <a:rPr lang="ar-EG" dirty="0"/>
              <a:t>  يختلفون فيما بينهم في قدراتهم وميولهم ورغباتهم واتجاهاتهم وفي مستوياتهم </a:t>
            </a:r>
            <a:r>
              <a:rPr lang="ar-EG" dirty="0" err="1"/>
              <a:t>التعليميه</a:t>
            </a:r>
            <a:r>
              <a:rPr lang="ar-EG" dirty="0"/>
              <a:t> مما ينعكس على طريقه </a:t>
            </a:r>
            <a:r>
              <a:rPr lang="ar-EG" dirty="0" err="1"/>
              <a:t>ادراكهم</a:t>
            </a:r>
            <a:r>
              <a:rPr lang="ar-EG" dirty="0"/>
              <a:t> </a:t>
            </a:r>
            <a:r>
              <a:rPr lang="ar-EG" dirty="0" err="1"/>
              <a:t>للامور</a:t>
            </a:r>
            <a:r>
              <a:rPr lang="ar-EG" dirty="0"/>
              <a:t> بطرق </a:t>
            </a:r>
            <a:r>
              <a:rPr lang="ar-EG" dirty="0" err="1"/>
              <a:t>مختلفه</a:t>
            </a:r>
            <a:r>
              <a:rPr lang="ar-EG" dirty="0"/>
              <a:t> كما </a:t>
            </a:r>
            <a:r>
              <a:rPr lang="ar-EG" dirty="0" err="1"/>
              <a:t>ان</a:t>
            </a:r>
            <a:r>
              <a:rPr lang="ar-EG" dirty="0"/>
              <a:t> تفسير الفرد وفهمه لمضمون الاتصال يتوقف على حالته </a:t>
            </a:r>
            <a:r>
              <a:rPr lang="ar-EG" dirty="0" err="1"/>
              <a:t>النفسيه</a:t>
            </a:r>
            <a:r>
              <a:rPr lang="ar-EG" dirty="0"/>
              <a:t> وطريقه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EG" sz="4000" dirty="0"/>
              <a:t>2-المعوقات </a:t>
            </a:r>
            <a:r>
              <a:rPr lang="ar-EG" sz="4000" dirty="0" err="1"/>
              <a:t>المرتبطه</a:t>
            </a:r>
            <a:r>
              <a:rPr lang="ar-EG" sz="4000" dirty="0"/>
              <a:t> </a:t>
            </a:r>
            <a:r>
              <a:rPr lang="ar-EG" sz="4000" dirty="0" err="1"/>
              <a:t>ببيئه</a:t>
            </a:r>
            <a:r>
              <a:rPr lang="ar-EG" sz="4000" dirty="0"/>
              <a:t> العمل:</a:t>
            </a:r>
            <a:endParaRPr lang="en-US" sz="4000" dirty="0"/>
          </a:p>
          <a:p>
            <a:r>
              <a:rPr lang="ar-EG" sz="4000" dirty="0"/>
              <a:t>هناك بعض </a:t>
            </a:r>
            <a:r>
              <a:rPr lang="ar-EG" sz="4000" dirty="0" err="1"/>
              <a:t>الاسباب</a:t>
            </a:r>
            <a:r>
              <a:rPr lang="ar-EG" sz="4000" dirty="0"/>
              <a:t> </a:t>
            </a:r>
            <a:r>
              <a:rPr lang="ar-EG" sz="4000" dirty="0" err="1"/>
              <a:t>المرتبطه</a:t>
            </a:r>
            <a:r>
              <a:rPr lang="ar-EG" sz="4000" dirty="0"/>
              <a:t> </a:t>
            </a:r>
            <a:r>
              <a:rPr lang="ar-EG" sz="4000" dirty="0" err="1"/>
              <a:t>ببيئه</a:t>
            </a:r>
            <a:r>
              <a:rPr lang="ar-EG" sz="4000" dirty="0"/>
              <a:t> العمل :</a:t>
            </a:r>
            <a:endParaRPr lang="en-US" sz="4000" dirty="0"/>
          </a:p>
          <a:p>
            <a:pPr lvl="0"/>
            <a:r>
              <a:rPr lang="ar-EG" sz="4000" dirty="0"/>
              <a:t>رجل </a:t>
            </a:r>
            <a:r>
              <a:rPr lang="ar-EG" sz="4000" dirty="0" err="1"/>
              <a:t>الاداره</a:t>
            </a:r>
            <a:r>
              <a:rPr lang="ar-EG" sz="4000" dirty="0"/>
              <a:t> العليا:</a:t>
            </a:r>
            <a:endParaRPr lang="en-US" sz="4000" dirty="0"/>
          </a:p>
          <a:p>
            <a:r>
              <a:rPr lang="ar-EG" sz="4000" dirty="0"/>
              <a:t>قد يعتقد رجل </a:t>
            </a:r>
            <a:r>
              <a:rPr lang="ar-EG" sz="4000" dirty="0" err="1"/>
              <a:t>الاداره</a:t>
            </a:r>
            <a:r>
              <a:rPr lang="ar-EG" sz="4000" dirty="0"/>
              <a:t> العليا بأن صاحب </a:t>
            </a:r>
            <a:r>
              <a:rPr lang="ar-EG" sz="4000" dirty="0" err="1"/>
              <a:t>الافكار</a:t>
            </a:r>
            <a:r>
              <a:rPr lang="ar-EG" sz="4000" dirty="0"/>
              <a:t> التي يجب قبولها دون مناقشه </a:t>
            </a:r>
            <a:r>
              <a:rPr lang="ar-EG" sz="4000" dirty="0" err="1"/>
              <a:t>او</a:t>
            </a:r>
            <a:r>
              <a:rPr lang="ar-EG" sz="4000" dirty="0"/>
              <a:t> يعتقد </a:t>
            </a:r>
            <a:r>
              <a:rPr lang="ar-EG" sz="4000" dirty="0" err="1"/>
              <a:t>بانه</a:t>
            </a:r>
            <a:r>
              <a:rPr lang="ar-EG" sz="4000" dirty="0"/>
              <a:t> </a:t>
            </a:r>
            <a:r>
              <a:rPr lang="ar-EG" sz="4000" dirty="0" err="1"/>
              <a:t>لاجدوى</a:t>
            </a:r>
            <a:r>
              <a:rPr lang="ar-EG" sz="4000" dirty="0"/>
              <a:t> من الاتصالات </a:t>
            </a:r>
            <a:r>
              <a:rPr lang="ar-EG" sz="4000" dirty="0" err="1"/>
              <a:t>وانها</a:t>
            </a:r>
            <a:r>
              <a:rPr lang="ar-EG" sz="4000" dirty="0"/>
              <a:t> مضيعه للوقت.</a:t>
            </a:r>
            <a:endParaRPr lang="en-US" sz="4000" dirty="0"/>
          </a:p>
          <a:p>
            <a:pPr lvl="0"/>
            <a:r>
              <a:rPr lang="ar-EG" sz="4000" dirty="0"/>
              <a:t>عدم وجود </a:t>
            </a:r>
            <a:r>
              <a:rPr lang="ar-EG" sz="4000" dirty="0" err="1"/>
              <a:t>سياسه</a:t>
            </a:r>
            <a:r>
              <a:rPr lang="ar-EG" sz="4000" dirty="0"/>
              <a:t> </a:t>
            </a:r>
            <a:r>
              <a:rPr lang="ar-EG" sz="4000" dirty="0" err="1"/>
              <a:t>واضحه</a:t>
            </a:r>
            <a:r>
              <a:rPr lang="ar-EG" sz="4000" dirty="0"/>
              <a:t> للاتصالات:</a:t>
            </a:r>
            <a:endParaRPr lang="en-US" sz="4000" dirty="0"/>
          </a:p>
          <a:p>
            <a:r>
              <a:rPr lang="ar-EG" sz="4000" dirty="0"/>
              <a:t>يجب </a:t>
            </a:r>
            <a:r>
              <a:rPr lang="ar-EG" sz="4000" dirty="0" err="1"/>
              <a:t>ان</a:t>
            </a:r>
            <a:r>
              <a:rPr lang="ar-EG" sz="4000" dirty="0"/>
              <a:t> يوضح رجل </a:t>
            </a:r>
            <a:r>
              <a:rPr lang="ar-EG" sz="4000" dirty="0" err="1"/>
              <a:t>الاداره</a:t>
            </a:r>
            <a:r>
              <a:rPr lang="ar-EG" sz="4000" dirty="0"/>
              <a:t> </a:t>
            </a:r>
            <a:r>
              <a:rPr lang="ar-EG" sz="4000" dirty="0" err="1"/>
              <a:t>الاعلى</a:t>
            </a:r>
            <a:r>
              <a:rPr lang="ar-EG" sz="4000" dirty="0"/>
              <a:t> </a:t>
            </a:r>
            <a:r>
              <a:rPr lang="ar-EG" sz="4000" dirty="0" err="1"/>
              <a:t>اهمية</a:t>
            </a:r>
            <a:r>
              <a:rPr lang="ar-EG" sz="4000" dirty="0"/>
              <a:t> الاتصالات في صوره </a:t>
            </a:r>
            <a:r>
              <a:rPr lang="ar-EG" sz="4000" dirty="0" err="1"/>
              <a:t>سياسه</a:t>
            </a:r>
            <a:r>
              <a:rPr lang="ar-EG" sz="4000" dirty="0"/>
              <a:t> </a:t>
            </a:r>
            <a:r>
              <a:rPr lang="ar-EG" sz="4000" dirty="0" err="1"/>
              <a:t>واضحه</a:t>
            </a:r>
            <a:r>
              <a:rPr lang="ar-EG" sz="4000" dirty="0"/>
              <a:t> مكتوبة تؤكد للعاملين </a:t>
            </a:r>
            <a:r>
              <a:rPr lang="ar-EG" sz="4000" dirty="0" err="1"/>
              <a:t>ان</a:t>
            </a:r>
            <a:r>
              <a:rPr lang="ar-EG" sz="4000" dirty="0"/>
              <a:t> </a:t>
            </a:r>
            <a:r>
              <a:rPr lang="ar-EG" sz="4000" dirty="0" err="1"/>
              <a:t>الادارة</a:t>
            </a:r>
            <a:r>
              <a:rPr lang="ar-EG" sz="4000" dirty="0"/>
              <a:t> </a:t>
            </a:r>
            <a:r>
              <a:rPr lang="ar-EG" sz="4000" dirty="0" err="1"/>
              <a:t>مهتمه</a:t>
            </a:r>
            <a:r>
              <a:rPr lang="ar-EG" sz="4000" dirty="0"/>
              <a:t> بجانب الاتصالات في </a:t>
            </a:r>
            <a:r>
              <a:rPr lang="ar-EG" sz="4000" dirty="0" err="1"/>
              <a:t>المؤسسه</a:t>
            </a:r>
            <a:r>
              <a:rPr lang="ar-EG" sz="4000" dirty="0"/>
              <a:t>.</a:t>
            </a:r>
            <a:endParaRPr lang="en-US" sz="4000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ج- الهيكل التنظيمي:</a:t>
            </a:r>
            <a:endParaRPr lang="en-US" dirty="0" smtClean="0"/>
          </a:p>
          <a:p>
            <a:r>
              <a:rPr lang="ar-EG" dirty="0" err="1" smtClean="0"/>
              <a:t>ان</a:t>
            </a:r>
            <a:r>
              <a:rPr lang="ar-EG" dirty="0" smtClean="0"/>
              <a:t> عدم فاعليه </a:t>
            </a:r>
            <a:r>
              <a:rPr lang="ar-EG" dirty="0" err="1" smtClean="0"/>
              <a:t>القياده</a:t>
            </a:r>
            <a:r>
              <a:rPr lang="ar-EG" dirty="0" smtClean="0"/>
              <a:t> للهيكل التنظيمي تتمثل في مجموعه العلاقات بين جميع مكونات </a:t>
            </a:r>
            <a:r>
              <a:rPr lang="ar-EG" dirty="0" err="1" smtClean="0"/>
              <a:t>واقسام</a:t>
            </a:r>
            <a:r>
              <a:rPr lang="ar-EG" dirty="0" smtClean="0"/>
              <a:t> </a:t>
            </a:r>
            <a:r>
              <a:rPr lang="ar-EG" dirty="0" err="1" smtClean="0"/>
              <a:t>وادارة</a:t>
            </a:r>
            <a:r>
              <a:rPr lang="ar-EG" dirty="0" smtClean="0"/>
              <a:t> </a:t>
            </a:r>
            <a:r>
              <a:rPr lang="ar-EG" dirty="0" err="1" smtClean="0"/>
              <a:t>المؤسسه</a:t>
            </a:r>
            <a:r>
              <a:rPr lang="ar-EG" dirty="0" smtClean="0"/>
              <a:t> فعدم تحديد المستويات التي تقوم </a:t>
            </a:r>
            <a:r>
              <a:rPr lang="ar-EG" dirty="0" err="1" smtClean="0"/>
              <a:t>بارسال</a:t>
            </a:r>
            <a:r>
              <a:rPr lang="ar-EG" dirty="0" smtClean="0"/>
              <a:t> المعلومات وتلك التي تقوم باستقبالها يحدث سوء فهم بين </a:t>
            </a:r>
            <a:r>
              <a:rPr lang="ar-EG" dirty="0" err="1" smtClean="0"/>
              <a:t>افراد</a:t>
            </a:r>
            <a:r>
              <a:rPr lang="ar-EG" dirty="0" smtClean="0"/>
              <a:t> التنظيم </a:t>
            </a:r>
            <a:r>
              <a:rPr lang="ar-EG" dirty="0" err="1" smtClean="0"/>
              <a:t>نتيجه</a:t>
            </a:r>
            <a:r>
              <a:rPr lang="ar-EG" dirty="0" smtClean="0"/>
              <a:t> لعدم وضوح الاختصاصات </a:t>
            </a:r>
            <a:r>
              <a:rPr lang="ar-EG" dirty="0" err="1" smtClean="0"/>
              <a:t>والسلطه</a:t>
            </a:r>
            <a:r>
              <a:rPr lang="ar-EG" dirty="0" smtClean="0"/>
              <a:t> </a:t>
            </a:r>
            <a:r>
              <a:rPr lang="ar-EG" dirty="0" err="1" smtClean="0"/>
              <a:t>والمسئوليه</a:t>
            </a:r>
            <a:r>
              <a:rPr lang="ar-EG" dirty="0" smtClean="0"/>
              <a:t> كذلك عدم تحديد عدد المرؤوسين اللذين </a:t>
            </a:r>
            <a:r>
              <a:rPr lang="ar-EG" dirty="0" err="1" smtClean="0"/>
              <a:t>يخضون</a:t>
            </a:r>
            <a:r>
              <a:rPr lang="ar-EG" dirty="0" smtClean="0"/>
              <a:t> </a:t>
            </a:r>
            <a:r>
              <a:rPr lang="ar-EG" dirty="0" err="1" smtClean="0"/>
              <a:t>للاشراف</a:t>
            </a:r>
            <a:r>
              <a:rPr lang="ar-EG" dirty="0" smtClean="0"/>
              <a:t> المباشر لرئيس ما يؤدي </a:t>
            </a:r>
            <a:r>
              <a:rPr lang="ar-EG" dirty="0" err="1" smtClean="0"/>
              <a:t>الى</a:t>
            </a:r>
            <a:r>
              <a:rPr lang="ar-EG" dirty="0" smtClean="0"/>
              <a:t> </a:t>
            </a:r>
            <a:r>
              <a:rPr lang="ar-EG" dirty="0" err="1" smtClean="0"/>
              <a:t>الاقلال</a:t>
            </a:r>
            <a:r>
              <a:rPr lang="ar-EG" dirty="0" smtClean="0"/>
              <a:t> من فاعليه الاتصالات.</a:t>
            </a:r>
            <a:endParaRPr lang="en-US" dirty="0" smtClean="0"/>
          </a:p>
          <a:p>
            <a:r>
              <a:rPr lang="ar-EG" dirty="0" smtClean="0"/>
              <a:t> </a:t>
            </a:r>
            <a:endParaRPr lang="en-US" dirty="0" smtClean="0"/>
          </a:p>
          <a:p>
            <a:r>
              <a:rPr lang="ar-EG" dirty="0" smtClean="0"/>
              <a:t>د- عدم استخدام وسيله الاتصال </a:t>
            </a:r>
            <a:r>
              <a:rPr lang="ar-EG" dirty="0" err="1" smtClean="0"/>
              <a:t>المناسبه</a:t>
            </a:r>
            <a:r>
              <a:rPr lang="ar-EG" dirty="0" smtClean="0"/>
              <a:t>:</a:t>
            </a:r>
            <a:endParaRPr lang="en-US" dirty="0" smtClean="0"/>
          </a:p>
          <a:p>
            <a:r>
              <a:rPr lang="ar-EG" dirty="0" smtClean="0"/>
              <a:t>تختلف المؤسسات في حجمها وفي عدد </a:t>
            </a:r>
            <a:r>
              <a:rPr lang="ar-EG" dirty="0" err="1" smtClean="0"/>
              <a:t>افراد</a:t>
            </a:r>
            <a:r>
              <a:rPr lang="ar-EG" dirty="0" smtClean="0"/>
              <a:t> العاملين </a:t>
            </a:r>
            <a:r>
              <a:rPr lang="ar-EG" dirty="0" err="1" smtClean="0"/>
              <a:t>بها</a:t>
            </a:r>
            <a:r>
              <a:rPr lang="ar-EG" dirty="0" smtClean="0"/>
              <a:t> فاستخدام </a:t>
            </a:r>
            <a:r>
              <a:rPr lang="ar-EG" dirty="0" err="1" smtClean="0"/>
              <a:t>الوسيله</a:t>
            </a:r>
            <a:r>
              <a:rPr lang="ar-EG" dirty="0" smtClean="0"/>
              <a:t> </a:t>
            </a:r>
            <a:r>
              <a:rPr lang="ar-EG" dirty="0" err="1" smtClean="0"/>
              <a:t>الملائمه</a:t>
            </a:r>
            <a:r>
              <a:rPr lang="ar-EG" dirty="0" smtClean="0"/>
              <a:t> في عمليه الاتصال تزيد من فاعليه الاتصال.</a:t>
            </a:r>
            <a:endParaRPr lang="en-US" dirty="0" smtClean="0"/>
          </a:p>
          <a:p>
            <a:r>
              <a:rPr lang="ar-EG" dirty="0" smtClean="0"/>
              <a:t> 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dirty="0"/>
              <a:t>هـ - الصفات </a:t>
            </a:r>
            <a:r>
              <a:rPr lang="ar-EG" dirty="0" err="1"/>
              <a:t>الشخصيه</a:t>
            </a:r>
            <a:r>
              <a:rPr lang="ar-EG" dirty="0"/>
              <a:t> للعاملين </a:t>
            </a:r>
            <a:r>
              <a:rPr lang="ar-EG" dirty="0" err="1"/>
              <a:t>وطبيعه</a:t>
            </a:r>
            <a:r>
              <a:rPr lang="ar-EG" dirty="0"/>
              <a:t> العمل:</a:t>
            </a:r>
            <a:endParaRPr lang="en-US" dirty="0"/>
          </a:p>
          <a:p>
            <a:r>
              <a:rPr lang="ar-EG" dirty="0"/>
              <a:t>يختلف </a:t>
            </a:r>
            <a:r>
              <a:rPr lang="ar-EG" dirty="0" err="1"/>
              <a:t>الافراد</a:t>
            </a:r>
            <a:r>
              <a:rPr lang="ar-EG" dirty="0"/>
              <a:t> في الاتجاهات </a:t>
            </a:r>
            <a:r>
              <a:rPr lang="ar-EG" dirty="0" err="1"/>
              <a:t>النفسيه</a:t>
            </a:r>
            <a:r>
              <a:rPr lang="ar-EG" dirty="0"/>
              <a:t> والخبرات والخصائص فهناك بعض </a:t>
            </a:r>
            <a:r>
              <a:rPr lang="ar-EG" dirty="0" err="1"/>
              <a:t>الافراد</a:t>
            </a:r>
            <a:r>
              <a:rPr lang="ar-EG" dirty="0"/>
              <a:t> ينقصهم </a:t>
            </a:r>
            <a:r>
              <a:rPr lang="ar-EG" dirty="0" err="1"/>
              <a:t>المرونه</a:t>
            </a:r>
            <a:r>
              <a:rPr lang="ar-EG" dirty="0"/>
              <a:t> ويميلون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السيطره</a:t>
            </a:r>
            <a:r>
              <a:rPr lang="ar-EG" dirty="0"/>
              <a:t> في العلاقات مع الغير فهذه الصفات يتوقع لها </a:t>
            </a:r>
            <a:r>
              <a:rPr lang="ar-EG" dirty="0" err="1"/>
              <a:t>ان</a:t>
            </a:r>
            <a:r>
              <a:rPr lang="ar-EG" dirty="0"/>
              <a:t> يكون انعكاساتها على </a:t>
            </a:r>
            <a:r>
              <a:rPr lang="ar-EG" dirty="0" err="1"/>
              <a:t>اسلوب</a:t>
            </a:r>
            <a:r>
              <a:rPr lang="ar-EG" dirty="0"/>
              <a:t> الاتصال </a:t>
            </a:r>
            <a:r>
              <a:rPr lang="ar-EG" dirty="0" err="1"/>
              <a:t>اللذي</a:t>
            </a:r>
            <a:r>
              <a:rPr lang="ar-EG" dirty="0"/>
              <a:t> يختارونه </a:t>
            </a:r>
            <a:r>
              <a:rPr lang="ar-EG" dirty="0" err="1"/>
              <a:t>لانفسهم</a:t>
            </a:r>
            <a:r>
              <a:rPr lang="ar-EG" dirty="0"/>
              <a:t> مع الغير.</a:t>
            </a:r>
            <a:endParaRPr lang="en-US" dirty="0"/>
          </a:p>
          <a:p>
            <a:r>
              <a:rPr lang="ar-EG" dirty="0"/>
              <a:t>وقد يتفق هذا </a:t>
            </a:r>
            <a:r>
              <a:rPr lang="ar-EG" dirty="0" err="1"/>
              <a:t>الاسلوب</a:t>
            </a:r>
            <a:r>
              <a:rPr lang="ar-EG" dirty="0"/>
              <a:t> المختار مع </a:t>
            </a:r>
            <a:r>
              <a:rPr lang="ar-EG" dirty="0" err="1"/>
              <a:t>طبيعه</a:t>
            </a:r>
            <a:r>
              <a:rPr lang="ar-EG" dirty="0"/>
              <a:t> العمل وقد </a:t>
            </a:r>
            <a:r>
              <a:rPr lang="ar-EG" dirty="0" err="1"/>
              <a:t>لايتفق</a:t>
            </a:r>
            <a:r>
              <a:rPr lang="ar-EG" dirty="0"/>
              <a:t> </a:t>
            </a:r>
            <a:r>
              <a:rPr lang="ar-EG" dirty="0" err="1"/>
              <a:t>فطبيعه</a:t>
            </a:r>
            <a:r>
              <a:rPr lang="ar-EG" dirty="0"/>
              <a:t> المؤسسات </a:t>
            </a:r>
            <a:r>
              <a:rPr lang="ar-EG" dirty="0" err="1"/>
              <a:t>التربويه</a:t>
            </a:r>
            <a:r>
              <a:rPr lang="ar-EG" dirty="0"/>
              <a:t> تتميز بالعلاقات غير </a:t>
            </a:r>
            <a:r>
              <a:rPr lang="ar-EG" dirty="0" err="1"/>
              <a:t>الرسميه</a:t>
            </a:r>
            <a:r>
              <a:rPr lang="ar-EG" dirty="0"/>
              <a:t> </a:t>
            </a:r>
            <a:r>
              <a:rPr lang="ar-EG" dirty="0" err="1"/>
              <a:t>والزماله</a:t>
            </a:r>
            <a:r>
              <a:rPr lang="ar-EG" dirty="0"/>
              <a:t> </a:t>
            </a:r>
            <a:r>
              <a:rPr lang="ar-EG" dirty="0" err="1"/>
              <a:t>والمساواه</a:t>
            </a:r>
            <a:r>
              <a:rPr lang="ar-EG" dirty="0"/>
              <a:t> </a:t>
            </a:r>
            <a:r>
              <a:rPr lang="ar-EG" dirty="0" err="1"/>
              <a:t>وزياده</a:t>
            </a:r>
            <a:r>
              <a:rPr lang="ar-EG" dirty="0"/>
              <a:t> فرص الاتصالات </a:t>
            </a:r>
            <a:r>
              <a:rPr lang="ar-EG" dirty="0" err="1"/>
              <a:t>اما</a:t>
            </a:r>
            <a:r>
              <a:rPr lang="ar-EG" dirty="0"/>
              <a:t> المؤسسات </a:t>
            </a:r>
            <a:r>
              <a:rPr lang="ar-EG" dirty="0" err="1"/>
              <a:t>العسكريه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البيروقراطيه</a:t>
            </a:r>
            <a:r>
              <a:rPr lang="ar-EG" dirty="0"/>
              <a:t> فتتم الاتصالات </a:t>
            </a:r>
            <a:r>
              <a:rPr lang="ar-EG" dirty="0" err="1"/>
              <a:t>بها</a:t>
            </a:r>
            <a:r>
              <a:rPr lang="ar-EG" dirty="0"/>
              <a:t> </a:t>
            </a:r>
            <a:r>
              <a:rPr lang="ar-EG" dirty="0" err="1"/>
              <a:t>بالصفه</a:t>
            </a:r>
            <a:r>
              <a:rPr lang="ar-EG" dirty="0"/>
              <a:t> </a:t>
            </a:r>
            <a:r>
              <a:rPr lang="ar-EG" dirty="0" err="1"/>
              <a:t>الرسميه</a:t>
            </a:r>
            <a:r>
              <a:rPr lang="ar-EG" dirty="0"/>
              <a:t> والتمسك </a:t>
            </a:r>
            <a:r>
              <a:rPr lang="ar-EG" dirty="0" err="1"/>
              <a:t>بالسلطه</a:t>
            </a:r>
            <a:r>
              <a:rPr lang="ar-EG" dirty="0"/>
              <a:t> وبحرفيه تطبيق القانون والتعليمات.</a:t>
            </a:r>
            <a:endParaRPr lang="en-US" dirty="0"/>
          </a:p>
          <a:p>
            <a:r>
              <a:rPr lang="ar-EG" dirty="0" err="1"/>
              <a:t>واخيرا</a:t>
            </a:r>
            <a:r>
              <a:rPr lang="ar-EG" dirty="0"/>
              <a:t> لابد للقائد </a:t>
            </a:r>
            <a:r>
              <a:rPr lang="ar-EG" dirty="0" err="1"/>
              <a:t>الاداري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</a:t>
            </a:r>
            <a:r>
              <a:rPr lang="ar-EG" dirty="0" err="1"/>
              <a:t>يعى</a:t>
            </a:r>
            <a:r>
              <a:rPr lang="ar-EG" dirty="0"/>
              <a:t> المعنى الحقيقي لعمليه الاتصال في </a:t>
            </a:r>
            <a:r>
              <a:rPr lang="ar-EG" dirty="0" err="1"/>
              <a:t>انها</a:t>
            </a:r>
            <a:r>
              <a:rPr lang="ar-EG" dirty="0"/>
              <a:t> عمليه </a:t>
            </a:r>
            <a:r>
              <a:rPr lang="ar-EG" dirty="0" err="1"/>
              <a:t>ارسال</a:t>
            </a:r>
            <a:r>
              <a:rPr lang="ar-EG" dirty="0"/>
              <a:t> واستقبال معلومات ومشاعر واتجاهات وانعكاسات في صور </a:t>
            </a:r>
            <a:r>
              <a:rPr lang="ar-EG" dirty="0" err="1"/>
              <a:t>وانماط</a:t>
            </a:r>
            <a:r>
              <a:rPr lang="ar-EG" dirty="0"/>
              <a:t> سلوكيه معينه تساعد على رسم الخطط واتخاذ القرارات وتوجيه الجهود نحو </a:t>
            </a:r>
            <a:r>
              <a:rPr lang="ar-EG" dirty="0" err="1"/>
              <a:t>الاهداف</a:t>
            </a:r>
            <a:r>
              <a:rPr lang="ar-EG" dirty="0"/>
              <a:t> </a:t>
            </a:r>
            <a:r>
              <a:rPr lang="ar-EG" dirty="0" err="1"/>
              <a:t>المرجوه</a:t>
            </a:r>
            <a:r>
              <a:rPr lang="ar-EG" dirty="0"/>
              <a:t> وان يكتسب  القائد </a:t>
            </a:r>
            <a:r>
              <a:rPr lang="ar-EG" dirty="0" err="1"/>
              <a:t>الاداري</a:t>
            </a:r>
            <a:r>
              <a:rPr lang="ar-EG" dirty="0"/>
              <a:t> لمهارات الاتصال </a:t>
            </a:r>
            <a:r>
              <a:rPr lang="ar-EG" dirty="0" err="1"/>
              <a:t>فالمفاضله</a:t>
            </a:r>
            <a:r>
              <a:rPr lang="ar-EG" dirty="0"/>
              <a:t> بين </a:t>
            </a:r>
            <a:r>
              <a:rPr lang="ar-EG" dirty="0" err="1"/>
              <a:t>اساليب</a:t>
            </a:r>
            <a:r>
              <a:rPr lang="ar-EG" dirty="0"/>
              <a:t> الاتصال تتوقف على الهدف المطلوب تحقيقه من </a:t>
            </a:r>
            <a:r>
              <a:rPr lang="ar-EG" dirty="0" err="1"/>
              <a:t>ناحيه</a:t>
            </a:r>
            <a:r>
              <a:rPr lang="ar-EG" dirty="0"/>
              <a:t> وعلى مضمون الاتصال من </a:t>
            </a:r>
            <a:r>
              <a:rPr lang="ar-EG" dirty="0" err="1"/>
              <a:t>ناحيه</a:t>
            </a:r>
            <a:r>
              <a:rPr lang="ar-EG" dirty="0"/>
              <a:t> </a:t>
            </a:r>
            <a:r>
              <a:rPr lang="ar-EG" dirty="0" err="1"/>
              <a:t>اخرى</a:t>
            </a:r>
            <a:r>
              <a:rPr lang="ar-EG" dirty="0"/>
              <a:t> ومحاوله التغلب على معوقات  الاتصال.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b="1" dirty="0"/>
              <a:t>الاتصال في المجال الرياضي :</a:t>
            </a:r>
            <a:endParaRPr lang="en-US" dirty="0"/>
          </a:p>
          <a:p>
            <a:r>
              <a:rPr lang="ar-EG" dirty="0"/>
              <a:t>يعتبر الاتصال وسيله من وسائل نقل المعلومات بين </a:t>
            </a:r>
            <a:r>
              <a:rPr lang="ar-EG" dirty="0" err="1"/>
              <a:t>الادارة</a:t>
            </a:r>
            <a:r>
              <a:rPr lang="ar-EG" dirty="0"/>
              <a:t> العليا والجهات </a:t>
            </a:r>
            <a:r>
              <a:rPr lang="ar-EG" dirty="0" err="1"/>
              <a:t>التنفيذيه</a:t>
            </a:r>
            <a:r>
              <a:rPr lang="ar-EG" dirty="0"/>
              <a:t> ويمثل الاتصال </a:t>
            </a:r>
            <a:r>
              <a:rPr lang="ar-EG" dirty="0" err="1"/>
              <a:t>اهميه</a:t>
            </a:r>
            <a:r>
              <a:rPr lang="ar-EG" dirty="0"/>
              <a:t> كبيره في ارتفاع مستوى </a:t>
            </a:r>
            <a:r>
              <a:rPr lang="ar-EG" dirty="0" err="1"/>
              <a:t>اداء</a:t>
            </a:r>
            <a:r>
              <a:rPr lang="ar-EG" dirty="0"/>
              <a:t> </a:t>
            </a:r>
            <a:r>
              <a:rPr lang="ar-EG" dirty="0" err="1"/>
              <a:t>الافراد</a:t>
            </a:r>
            <a:r>
              <a:rPr lang="ar-EG" dirty="0"/>
              <a:t> والمنظمات </a:t>
            </a:r>
            <a:r>
              <a:rPr lang="ar-EG" dirty="0" err="1"/>
              <a:t>الرياضيه</a:t>
            </a:r>
            <a:r>
              <a:rPr lang="ar-EG" dirty="0"/>
              <a:t>. وقد </a:t>
            </a:r>
            <a:r>
              <a:rPr lang="ar-EG" dirty="0" err="1"/>
              <a:t>لايختلف</a:t>
            </a:r>
            <a:r>
              <a:rPr lang="ar-EG" dirty="0"/>
              <a:t> مفهوم الاتصال في مجال </a:t>
            </a:r>
            <a:r>
              <a:rPr lang="ar-EG" dirty="0" err="1"/>
              <a:t>الرياضه</a:t>
            </a:r>
            <a:r>
              <a:rPr lang="ar-EG" dirty="0"/>
              <a:t> عن مفهوم العام للاتصال </a:t>
            </a:r>
            <a:r>
              <a:rPr lang="ar-EG" dirty="0" err="1"/>
              <a:t>الا</a:t>
            </a:r>
            <a:r>
              <a:rPr lang="ar-EG" dirty="0"/>
              <a:t> في بعض النقاط التي لها صفه </a:t>
            </a:r>
            <a:r>
              <a:rPr lang="ar-EG" dirty="0" err="1"/>
              <a:t>الخصوصيه</a:t>
            </a:r>
            <a:r>
              <a:rPr lang="ar-EG" dirty="0"/>
              <a:t> فالاتصال هو الاتصال  </a:t>
            </a:r>
            <a:r>
              <a:rPr lang="ar-EG" dirty="0" err="1"/>
              <a:t>ايا</a:t>
            </a:r>
            <a:r>
              <a:rPr lang="ar-EG" dirty="0"/>
              <a:t> كان مجال استخدامه.</a:t>
            </a:r>
            <a:endParaRPr lang="en-US" dirty="0"/>
          </a:p>
          <a:p>
            <a:r>
              <a:rPr lang="ar-EG" dirty="0"/>
              <a:t>فالاتصال في المجال الرياضي يحتوي على نفس المكونات </a:t>
            </a:r>
            <a:r>
              <a:rPr lang="ar-EG" dirty="0" err="1"/>
              <a:t>العمليه</a:t>
            </a:r>
            <a:r>
              <a:rPr lang="ar-EG" dirty="0"/>
              <a:t> للاتصال </a:t>
            </a:r>
            <a:r>
              <a:rPr lang="ar-EG" dirty="0" err="1"/>
              <a:t>الاداري</a:t>
            </a:r>
            <a:r>
              <a:rPr lang="ar-EG" dirty="0"/>
              <a:t> وقد يحدث بين المنظمات كالمجلس </a:t>
            </a:r>
            <a:r>
              <a:rPr lang="ar-EG" dirty="0" err="1"/>
              <a:t>الاعلى</a:t>
            </a:r>
            <a:r>
              <a:rPr lang="ar-EG" dirty="0"/>
              <a:t> للشباب </a:t>
            </a:r>
            <a:r>
              <a:rPr lang="ar-EG" dirty="0" err="1"/>
              <a:t>والرياضه</a:t>
            </a:r>
            <a:r>
              <a:rPr lang="ar-EG" dirty="0"/>
              <a:t> والمنظمات </a:t>
            </a:r>
            <a:r>
              <a:rPr lang="ar-EG" dirty="0" err="1"/>
              <a:t>المسؤوله</a:t>
            </a:r>
            <a:r>
              <a:rPr lang="ar-EG" dirty="0"/>
              <a:t> عن </a:t>
            </a:r>
            <a:r>
              <a:rPr lang="ar-EG" dirty="0" err="1"/>
              <a:t>الرياضه</a:t>
            </a:r>
            <a:r>
              <a:rPr lang="ar-EG" dirty="0"/>
              <a:t> في قطاع </a:t>
            </a:r>
            <a:r>
              <a:rPr lang="ar-EG" dirty="0" err="1"/>
              <a:t>الاهلي</a:t>
            </a:r>
            <a:r>
              <a:rPr lang="ar-EG" dirty="0"/>
              <a:t> كما </a:t>
            </a:r>
            <a:r>
              <a:rPr lang="ar-EG" dirty="0" err="1"/>
              <a:t>ان</a:t>
            </a:r>
            <a:r>
              <a:rPr lang="ar-EG" dirty="0"/>
              <a:t> يحدث بين </a:t>
            </a:r>
            <a:r>
              <a:rPr lang="ar-EG" dirty="0" err="1"/>
              <a:t>الافراد</a:t>
            </a:r>
            <a:r>
              <a:rPr lang="ar-EG" dirty="0"/>
              <a:t> كما هو الحال في اتصال المدرب باللاعب. </a:t>
            </a:r>
            <a:r>
              <a:rPr lang="ar-EG" dirty="0" err="1"/>
              <a:t>او</a:t>
            </a:r>
            <a:r>
              <a:rPr lang="ar-EG" dirty="0"/>
              <a:t> اتصال المدرس بالطالب </a:t>
            </a:r>
            <a:r>
              <a:rPr lang="ar-EG" dirty="0" err="1"/>
              <a:t>او</a:t>
            </a:r>
            <a:r>
              <a:rPr lang="ar-EG" dirty="0"/>
              <a:t> ما </a:t>
            </a:r>
            <a:r>
              <a:rPr lang="ar-EG" dirty="0" err="1"/>
              <a:t>الى</a:t>
            </a:r>
            <a:r>
              <a:rPr lang="ar-EG" dirty="0"/>
              <a:t> ذلك من المجالات </a:t>
            </a:r>
            <a:r>
              <a:rPr lang="ar-EG" dirty="0" err="1"/>
              <a:t>العديده</a:t>
            </a:r>
            <a:r>
              <a:rPr lang="ar-EG" dirty="0"/>
              <a:t> التي يعتمد على نجاح </a:t>
            </a:r>
            <a:r>
              <a:rPr lang="ar-EG" dirty="0" err="1"/>
              <a:t>الاداء</a:t>
            </a:r>
            <a:r>
              <a:rPr lang="ar-EG" dirty="0"/>
              <a:t> فيها على مهارات الاتصال. ويمكن تعريف الاتصال </a:t>
            </a:r>
            <a:r>
              <a:rPr lang="ar-EG" dirty="0" err="1"/>
              <a:t>اداريا</a:t>
            </a:r>
            <a:r>
              <a:rPr lang="ar-EG" dirty="0"/>
              <a:t>  </a:t>
            </a:r>
            <a:r>
              <a:rPr lang="ar-EG" dirty="0" err="1"/>
              <a:t>بانه</a:t>
            </a:r>
            <a:r>
              <a:rPr lang="ar-EG" dirty="0"/>
              <a:t> </a:t>
            </a:r>
            <a:r>
              <a:rPr lang="ar-EG" dirty="0" err="1"/>
              <a:t>انتاج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تجميع </a:t>
            </a:r>
            <a:r>
              <a:rPr lang="ar-EG" dirty="0" err="1"/>
              <a:t>اوتوفير</a:t>
            </a:r>
            <a:r>
              <a:rPr lang="ar-EG" dirty="0"/>
              <a:t> بيانات والمعلومات </a:t>
            </a:r>
            <a:r>
              <a:rPr lang="ar-EG" dirty="0" err="1"/>
              <a:t>الضروريه</a:t>
            </a:r>
            <a:r>
              <a:rPr lang="ar-EG" dirty="0"/>
              <a:t> </a:t>
            </a:r>
            <a:r>
              <a:rPr lang="ar-EG" dirty="0" err="1"/>
              <a:t>لاستمراريه</a:t>
            </a:r>
            <a:r>
              <a:rPr lang="ar-EG" dirty="0"/>
              <a:t> </a:t>
            </a:r>
            <a:r>
              <a:rPr lang="ar-EG" dirty="0" err="1"/>
              <a:t>العمليه</a:t>
            </a:r>
            <a:r>
              <a:rPr lang="ar-EG" dirty="0"/>
              <a:t> </a:t>
            </a:r>
            <a:r>
              <a:rPr lang="ar-EG" dirty="0" err="1"/>
              <a:t>الاداريه</a:t>
            </a:r>
            <a:r>
              <a:rPr lang="ar-EG" dirty="0"/>
              <a:t> ونقلها وتبادلها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اذاعتها</a:t>
            </a:r>
            <a:r>
              <a:rPr lang="ar-EG" dirty="0"/>
              <a:t> بحيث يمكن للفرد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الجماعه</a:t>
            </a:r>
            <a:r>
              <a:rPr lang="ar-EG" dirty="0"/>
              <a:t> </a:t>
            </a:r>
            <a:r>
              <a:rPr lang="ar-EG" dirty="0" err="1"/>
              <a:t>احاطه</a:t>
            </a:r>
            <a:r>
              <a:rPr lang="ar-EG" dirty="0"/>
              <a:t> الغير </a:t>
            </a:r>
            <a:r>
              <a:rPr lang="ar-EG" dirty="0" err="1"/>
              <a:t>بامور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اخبار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معلومات </a:t>
            </a:r>
            <a:r>
              <a:rPr lang="ar-EG" dirty="0" err="1"/>
              <a:t>جديده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التاثير</a:t>
            </a:r>
            <a:r>
              <a:rPr lang="ar-EG" dirty="0"/>
              <a:t> في السلوك </a:t>
            </a:r>
            <a:r>
              <a:rPr lang="ar-EG" dirty="0" err="1"/>
              <a:t>الافراد</a:t>
            </a:r>
            <a:r>
              <a:rPr lang="ar-EG" dirty="0"/>
              <a:t> والجماعات </a:t>
            </a:r>
            <a:r>
              <a:rPr lang="ar-EG" dirty="0" err="1"/>
              <a:t>او</a:t>
            </a:r>
            <a:r>
              <a:rPr lang="ar-EG" dirty="0"/>
              <a:t> التغيير والتعديل في هذا السلوك </a:t>
            </a:r>
            <a:r>
              <a:rPr lang="ar-EG" dirty="0" err="1"/>
              <a:t>او</a:t>
            </a:r>
            <a:r>
              <a:rPr lang="ar-EG" dirty="0"/>
              <a:t> توجيهه </a:t>
            </a:r>
            <a:r>
              <a:rPr lang="ar-EG" dirty="0" err="1"/>
              <a:t>الى</a:t>
            </a:r>
            <a:r>
              <a:rPr lang="ar-EG" dirty="0"/>
              <a:t> وجه معينه.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/>
              <a:t>التشويش</a:t>
            </a:r>
            <a:r>
              <a:rPr lang="ar-EG" dirty="0"/>
              <a:t>:</a:t>
            </a:r>
            <a:endParaRPr lang="en-US" dirty="0"/>
          </a:p>
          <a:p>
            <a:r>
              <a:rPr lang="ar-EG" dirty="0"/>
              <a:t>ويقصد بالتشويش تلك العوامل التي تؤثر في نقاء عمليه الاتصال وتحد من فاعليتها والتشويش قد يكون خارجيا مثل دخول </a:t>
            </a:r>
            <a:r>
              <a:rPr lang="ar-EG" dirty="0" err="1"/>
              <a:t>اي</a:t>
            </a:r>
            <a:r>
              <a:rPr lang="ar-EG" dirty="0"/>
              <a:t> عارض </a:t>
            </a:r>
            <a:r>
              <a:rPr lang="ar-EG" dirty="0" err="1"/>
              <a:t>مفادئ</a:t>
            </a:r>
            <a:r>
              <a:rPr lang="ar-EG" dirty="0"/>
              <a:t> غير محسوب </a:t>
            </a:r>
            <a:r>
              <a:rPr lang="ar-EG" dirty="0" err="1"/>
              <a:t>او</a:t>
            </a:r>
            <a:r>
              <a:rPr lang="ar-EG" dirty="0"/>
              <a:t> قد يكون لقصور داخلي في </a:t>
            </a:r>
            <a:r>
              <a:rPr lang="ar-EG" dirty="0" err="1"/>
              <a:t>احدى</a:t>
            </a:r>
            <a:r>
              <a:rPr lang="ar-EG" dirty="0"/>
              <a:t> مكونات عمليه الاتصال مثل عدم وضوح </a:t>
            </a:r>
            <a:r>
              <a:rPr lang="ar-EG" dirty="0" err="1"/>
              <a:t>الرساله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سوء اختيار </a:t>
            </a:r>
            <a:r>
              <a:rPr lang="ar-EG" dirty="0" err="1"/>
              <a:t>قناه</a:t>
            </a:r>
            <a:r>
              <a:rPr lang="ar-EG" dirty="0"/>
              <a:t> الاتصال </a:t>
            </a:r>
            <a:r>
              <a:rPr lang="ar-EG" dirty="0" err="1"/>
              <a:t>المناسبه</a:t>
            </a:r>
            <a:r>
              <a:rPr lang="ar-EG" dirty="0"/>
              <a:t>. كما قد يكون مضمون </a:t>
            </a:r>
            <a:r>
              <a:rPr lang="ar-EG" dirty="0" err="1"/>
              <a:t>الرساله</a:t>
            </a:r>
            <a:r>
              <a:rPr lang="ar-EG" dirty="0"/>
              <a:t> نفسها غير واضح </a:t>
            </a:r>
            <a:r>
              <a:rPr lang="ar-EG" dirty="0" err="1"/>
              <a:t>اذا</a:t>
            </a:r>
            <a:r>
              <a:rPr lang="ar-EG" dirty="0"/>
              <a:t> يحتوي على رموز </a:t>
            </a:r>
            <a:r>
              <a:rPr lang="ar-EG" dirty="0" err="1"/>
              <a:t>واشارات</a:t>
            </a:r>
            <a:r>
              <a:rPr lang="ar-EG" dirty="0"/>
              <a:t> غير متعارف عليها كما قد يكون التشويش ذاتيا بمعنى </a:t>
            </a:r>
            <a:r>
              <a:rPr lang="ar-EG" dirty="0" err="1"/>
              <a:t>تاثر</a:t>
            </a:r>
            <a:r>
              <a:rPr lang="ar-EG" dirty="0"/>
              <a:t> المستقبل ببعض  العوامل التي قد تجعله يصدر </a:t>
            </a:r>
            <a:r>
              <a:rPr lang="ar-EG" dirty="0" err="1"/>
              <a:t>احكاما</a:t>
            </a:r>
            <a:r>
              <a:rPr lang="ar-EG" dirty="0"/>
              <a:t> وردود </a:t>
            </a:r>
            <a:r>
              <a:rPr lang="ar-EG" dirty="0" err="1"/>
              <a:t>افعال</a:t>
            </a:r>
            <a:r>
              <a:rPr lang="ar-EG" dirty="0"/>
              <a:t> غير </a:t>
            </a:r>
            <a:r>
              <a:rPr lang="ar-EG" dirty="0" err="1"/>
              <a:t>مناسبه</a:t>
            </a:r>
            <a:r>
              <a:rPr lang="ar-EG" dirty="0"/>
              <a:t> قبل </a:t>
            </a:r>
            <a:r>
              <a:rPr lang="ar-EG" dirty="0" err="1"/>
              <a:t>الدراسه</a:t>
            </a:r>
            <a:r>
              <a:rPr lang="ar-EG" dirty="0"/>
              <a:t> </a:t>
            </a:r>
            <a:r>
              <a:rPr lang="ar-EG" dirty="0" err="1"/>
              <a:t>الرساله</a:t>
            </a:r>
            <a:r>
              <a:rPr lang="ar-EG" dirty="0"/>
              <a:t> وفهم معناها الصحيح </a:t>
            </a:r>
            <a:r>
              <a:rPr lang="ar-EG" dirty="0" err="1"/>
              <a:t>وماترمي</a:t>
            </a:r>
            <a:r>
              <a:rPr lang="ar-EG" dirty="0"/>
              <a:t> </a:t>
            </a:r>
            <a:r>
              <a:rPr lang="ar-EG" dirty="0" err="1"/>
              <a:t>اليه</a:t>
            </a:r>
            <a:r>
              <a:rPr lang="ar-EG" dirty="0"/>
              <a:t>. وفي كثير من </a:t>
            </a:r>
            <a:r>
              <a:rPr lang="ar-EG" dirty="0" err="1"/>
              <a:t>الاحيان</a:t>
            </a:r>
            <a:r>
              <a:rPr lang="ar-EG" dirty="0"/>
              <a:t> تتوافر كل عناصر عمليه الاتصال </a:t>
            </a:r>
            <a:r>
              <a:rPr lang="ar-EG" dirty="0" err="1"/>
              <a:t>الا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التشويش من الممكن </a:t>
            </a:r>
            <a:r>
              <a:rPr lang="ar-EG" dirty="0" err="1"/>
              <a:t>ان</a:t>
            </a:r>
            <a:r>
              <a:rPr lang="ar-EG" dirty="0"/>
              <a:t> يحد من فاعليتها.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b="1" dirty="0"/>
              <a:t>الاتصالات </a:t>
            </a:r>
            <a:r>
              <a:rPr lang="ar-EG" b="1" dirty="0" err="1"/>
              <a:t>الرسميه</a:t>
            </a:r>
            <a:r>
              <a:rPr lang="ar-EG" b="1" dirty="0"/>
              <a:t> في المجال الرياضي:</a:t>
            </a:r>
            <a:endParaRPr lang="en-US" dirty="0"/>
          </a:p>
          <a:p>
            <a:r>
              <a:rPr lang="ar-EG" dirty="0"/>
              <a:t>ويقصد بالاتصالات الرسمية في المجل الرياضي تلك الاتصالات </a:t>
            </a:r>
            <a:r>
              <a:rPr lang="ar-EG" dirty="0" err="1"/>
              <a:t>التييتم</a:t>
            </a:r>
            <a:r>
              <a:rPr lang="ar-EG" dirty="0"/>
              <a:t> بين المنظمات </a:t>
            </a:r>
            <a:r>
              <a:rPr lang="ar-EG" dirty="0" err="1"/>
              <a:t>الرياضيه</a:t>
            </a:r>
            <a:r>
              <a:rPr lang="ar-EG" dirty="0"/>
              <a:t> وبعضها البعض سواء على المستوى المحلي </a:t>
            </a:r>
            <a:r>
              <a:rPr lang="ar-EG" dirty="0" err="1"/>
              <a:t>او</a:t>
            </a:r>
            <a:r>
              <a:rPr lang="ar-EG" dirty="0"/>
              <a:t> القاري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الاقاليم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الدول وهي </a:t>
            </a:r>
            <a:r>
              <a:rPr lang="ar-EG" dirty="0" err="1"/>
              <a:t>كثيره</a:t>
            </a:r>
            <a:r>
              <a:rPr lang="ar-EG" dirty="0"/>
              <a:t> جدا </a:t>
            </a:r>
            <a:r>
              <a:rPr lang="ar-EG" dirty="0" err="1"/>
              <a:t>ومتعدده</a:t>
            </a:r>
            <a:r>
              <a:rPr lang="ar-EG" dirty="0"/>
              <a:t> حيث الاتصال هو </a:t>
            </a:r>
            <a:r>
              <a:rPr lang="ar-EG" dirty="0" err="1"/>
              <a:t>الوسيله</a:t>
            </a:r>
            <a:r>
              <a:rPr lang="ar-EG" dirty="0"/>
              <a:t> </a:t>
            </a:r>
            <a:r>
              <a:rPr lang="ar-EG" dirty="0" err="1"/>
              <a:t>الوحيده</a:t>
            </a:r>
            <a:r>
              <a:rPr lang="ar-EG" dirty="0"/>
              <a:t> </a:t>
            </a:r>
            <a:r>
              <a:rPr lang="ar-EG" dirty="0" err="1"/>
              <a:t>لابلاغ</a:t>
            </a:r>
            <a:r>
              <a:rPr lang="ar-EG" dirty="0"/>
              <a:t> </a:t>
            </a:r>
            <a:r>
              <a:rPr lang="ar-EG" dirty="0" err="1"/>
              <a:t>الاخرين</a:t>
            </a:r>
            <a:r>
              <a:rPr lang="ar-EG" dirty="0"/>
              <a:t> بما تريده وكذلك التعرف على ردود </a:t>
            </a:r>
            <a:r>
              <a:rPr lang="ar-EG" dirty="0" err="1"/>
              <a:t>افعالهم</a:t>
            </a:r>
            <a:r>
              <a:rPr lang="ar-EG" dirty="0"/>
              <a:t> تجاه رسائلنا.</a:t>
            </a:r>
            <a:endParaRPr lang="en-US" dirty="0"/>
          </a:p>
          <a:p>
            <a:r>
              <a:rPr lang="ar-EG" dirty="0"/>
              <a:t>وتتم اغلبيه هذه الاتصالات بصورة رسميه وغالبا </a:t>
            </a:r>
            <a:r>
              <a:rPr lang="ar-EG" dirty="0" err="1"/>
              <a:t>ماتكون</a:t>
            </a:r>
            <a:r>
              <a:rPr lang="ar-EG" dirty="0"/>
              <a:t> رسائل </a:t>
            </a:r>
            <a:r>
              <a:rPr lang="ar-EG" dirty="0" err="1"/>
              <a:t>مكتوبه</a:t>
            </a:r>
            <a:r>
              <a:rPr lang="ar-EG" dirty="0"/>
              <a:t> ومراسله سواء بريديا </a:t>
            </a:r>
            <a:r>
              <a:rPr lang="ar-EG" dirty="0" err="1"/>
              <a:t>او</a:t>
            </a:r>
            <a:r>
              <a:rPr lang="ar-EG" dirty="0"/>
              <a:t> باستخدام بعض </a:t>
            </a:r>
            <a:r>
              <a:rPr lang="ar-EG" dirty="0" err="1"/>
              <a:t>الاجهزه</a:t>
            </a:r>
            <a:r>
              <a:rPr lang="ar-EG" dirty="0"/>
              <a:t> </a:t>
            </a:r>
            <a:r>
              <a:rPr lang="ar-EG" dirty="0" err="1"/>
              <a:t>الحديثه</a:t>
            </a:r>
            <a:r>
              <a:rPr lang="ar-EG" dirty="0"/>
              <a:t> مثل الفاكس والتلكس مثلا ويمكن استخدام شرائط الفيديو </a:t>
            </a:r>
            <a:r>
              <a:rPr lang="ar-EG" dirty="0" err="1"/>
              <a:t>او</a:t>
            </a:r>
            <a:r>
              <a:rPr lang="ar-EG" dirty="0"/>
              <a:t> الشرائح </a:t>
            </a:r>
            <a:r>
              <a:rPr lang="ar-EG" dirty="0" err="1"/>
              <a:t>المصوره</a:t>
            </a:r>
            <a:r>
              <a:rPr lang="ar-EG" dirty="0"/>
              <a:t> في تلك الرسائل.</a:t>
            </a:r>
            <a:endParaRPr lang="en-US" dirty="0"/>
          </a:p>
          <a:p>
            <a:r>
              <a:rPr lang="ar-EG" dirty="0"/>
              <a:t>ومن المهم جدا للنجاح عمليه الاتصال واكتمالها </a:t>
            </a:r>
            <a:r>
              <a:rPr lang="ar-EG" dirty="0" err="1"/>
              <a:t>واتمام</a:t>
            </a:r>
            <a:r>
              <a:rPr lang="ar-EG" dirty="0"/>
              <a:t> دوره الاتصال </a:t>
            </a:r>
            <a:r>
              <a:rPr lang="ar-EG" dirty="0" err="1"/>
              <a:t>كامله</a:t>
            </a:r>
            <a:r>
              <a:rPr lang="ar-EG" dirty="0"/>
              <a:t> دون نقصان بكل متغيراتها ومكوناتها من حيث وضوح المرسل 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ا وجهه </a:t>
            </a:r>
            <a:r>
              <a:rPr lang="ar-EG" dirty="0" err="1" smtClean="0"/>
              <a:t>الارسال</a:t>
            </a:r>
            <a:r>
              <a:rPr lang="ar-EG" dirty="0" smtClean="0"/>
              <a:t> وكذلك </a:t>
            </a:r>
            <a:r>
              <a:rPr lang="ar-EG" dirty="0" err="1" smtClean="0"/>
              <a:t>جهاه</a:t>
            </a:r>
            <a:r>
              <a:rPr lang="ar-EG" dirty="0" smtClean="0"/>
              <a:t> الاستقبال واكتمال ووضوح مضمون </a:t>
            </a:r>
            <a:r>
              <a:rPr lang="ar-EG" dirty="0" err="1" smtClean="0"/>
              <a:t>الرساله</a:t>
            </a:r>
            <a:r>
              <a:rPr lang="ar-EG" dirty="0" smtClean="0"/>
              <a:t> من حيث سلامه العرض واستخدام الرموز المتعارف عليها دون غموض </a:t>
            </a:r>
            <a:r>
              <a:rPr lang="ar-EG" dirty="0" err="1" smtClean="0"/>
              <a:t>بالاضافه</a:t>
            </a:r>
            <a:r>
              <a:rPr lang="ar-EG" dirty="0" smtClean="0"/>
              <a:t> </a:t>
            </a:r>
            <a:r>
              <a:rPr lang="ar-EG" dirty="0" err="1" smtClean="0"/>
              <a:t>الى</a:t>
            </a:r>
            <a:r>
              <a:rPr lang="ar-EG" dirty="0" smtClean="0"/>
              <a:t> حسن اختيار </a:t>
            </a:r>
            <a:r>
              <a:rPr lang="ar-EG" dirty="0" err="1" smtClean="0"/>
              <a:t>قناه</a:t>
            </a:r>
            <a:r>
              <a:rPr lang="ar-EG" dirty="0" smtClean="0"/>
              <a:t> الاتصال </a:t>
            </a:r>
            <a:r>
              <a:rPr lang="ar-EG" dirty="0" err="1" smtClean="0"/>
              <a:t>المناسبه</a:t>
            </a:r>
            <a:r>
              <a:rPr lang="ar-EG" dirty="0" smtClean="0"/>
              <a:t> مع قيام المستقبل </a:t>
            </a:r>
            <a:r>
              <a:rPr lang="ar-EG" dirty="0" err="1" smtClean="0"/>
              <a:t>ا</a:t>
            </a:r>
            <a:r>
              <a:rPr lang="ar-EG" dirty="0" smtClean="0"/>
              <a:t> وجهه الاستقبال برد فعل تجاه </a:t>
            </a:r>
            <a:r>
              <a:rPr lang="ar-EG" dirty="0" err="1" smtClean="0"/>
              <a:t>الرساله</a:t>
            </a:r>
            <a:r>
              <a:rPr lang="ar-EG" dirty="0" smtClean="0"/>
              <a:t>.</a:t>
            </a:r>
            <a:endParaRPr lang="en-US" dirty="0" smtClean="0"/>
          </a:p>
          <a:p>
            <a:r>
              <a:rPr lang="ar-EG" dirty="0" smtClean="0"/>
              <a:t>وتجدر </a:t>
            </a:r>
            <a:r>
              <a:rPr lang="ar-EG" dirty="0" err="1" smtClean="0"/>
              <a:t>الاشاره</a:t>
            </a:r>
            <a:r>
              <a:rPr lang="ar-EG" dirty="0" smtClean="0"/>
              <a:t> هنا </a:t>
            </a:r>
            <a:r>
              <a:rPr lang="ar-EG" dirty="0" err="1" smtClean="0"/>
              <a:t>الى</a:t>
            </a:r>
            <a:r>
              <a:rPr lang="ar-EG" dirty="0" smtClean="0"/>
              <a:t> </a:t>
            </a:r>
            <a:r>
              <a:rPr lang="ar-EG" dirty="0" err="1" smtClean="0"/>
              <a:t>اهيمه</a:t>
            </a:r>
            <a:r>
              <a:rPr lang="ar-EG" dirty="0" smtClean="0"/>
              <a:t> الاتصالات الغير رسميه (الودية) والتي تساهم بصوره فعاله في نجاح الاتصال الرسمي حيث </a:t>
            </a:r>
            <a:r>
              <a:rPr lang="ar-EG" dirty="0" err="1" smtClean="0"/>
              <a:t>ان</a:t>
            </a:r>
            <a:r>
              <a:rPr lang="ar-EG" dirty="0" smtClean="0"/>
              <a:t> الاتصالات </a:t>
            </a:r>
            <a:r>
              <a:rPr lang="ar-EG" dirty="0" err="1" smtClean="0"/>
              <a:t>الرسميه</a:t>
            </a:r>
            <a:r>
              <a:rPr lang="ar-EG" dirty="0" smtClean="0"/>
              <a:t> غالبا </a:t>
            </a:r>
            <a:r>
              <a:rPr lang="ar-EG" dirty="0" err="1" smtClean="0"/>
              <a:t>ماتتسم</a:t>
            </a:r>
            <a:r>
              <a:rPr lang="ar-EG" dirty="0" smtClean="0"/>
              <a:t> بالجفاء بعكس الاتصالات غير رسميه ومثل ذلك حدوث </a:t>
            </a:r>
            <a:r>
              <a:rPr lang="ar-EG" dirty="0" err="1" smtClean="0"/>
              <a:t>مكالمه</a:t>
            </a:r>
            <a:r>
              <a:rPr lang="ar-EG" dirty="0" smtClean="0"/>
              <a:t> </a:t>
            </a:r>
            <a:r>
              <a:rPr lang="ar-EG" dirty="0" err="1" smtClean="0"/>
              <a:t>وديه</a:t>
            </a:r>
            <a:r>
              <a:rPr lang="ar-EG" dirty="0" smtClean="0"/>
              <a:t> بين المرسل والاستقبال تسهل كثيرا من وضوح </a:t>
            </a:r>
            <a:r>
              <a:rPr lang="ar-EG" dirty="0" err="1" smtClean="0"/>
              <a:t>الرساله</a:t>
            </a:r>
            <a:r>
              <a:rPr lang="ar-EG" dirty="0" smtClean="0"/>
              <a:t> وكذلك تقلل من عمليات التشويش الذاتي وكسب صفة المستقبل نحو حل </a:t>
            </a:r>
            <a:r>
              <a:rPr lang="ar-EG" dirty="0" err="1" smtClean="0"/>
              <a:t>مشكلت</a:t>
            </a:r>
            <a:r>
              <a:rPr lang="ar-EG" dirty="0" smtClean="0"/>
              <a:t> قبل حدوثها.كما </a:t>
            </a:r>
            <a:r>
              <a:rPr lang="ar-EG" dirty="0" err="1" smtClean="0"/>
              <a:t>ان</a:t>
            </a:r>
            <a:r>
              <a:rPr lang="ar-EG" dirty="0" smtClean="0"/>
              <a:t> الاحتفالات الودية تؤدي للنجاح الاتصال الرسمي وكسر حدة الجفاء للرسالات البريدية </a:t>
            </a:r>
            <a:r>
              <a:rPr lang="ar-EG" dirty="0" err="1" smtClean="0"/>
              <a:t>او</a:t>
            </a:r>
            <a:r>
              <a:rPr lang="ar-EG" dirty="0" smtClean="0"/>
              <a:t> الرسمية.</a:t>
            </a:r>
            <a:endParaRPr lang="en-US" dirty="0" smtClean="0"/>
          </a:p>
          <a:p>
            <a:r>
              <a:rPr lang="ar-EG" dirty="0" err="1" smtClean="0"/>
              <a:t>واخيرا</a:t>
            </a:r>
            <a:r>
              <a:rPr lang="ar-EG" dirty="0" smtClean="0"/>
              <a:t> فان اختيار العبارات وسلسلتها وانتقاء الكلمات الايجابية والمحببة للنفس داخل الاتصالات الرسمية يساهم </a:t>
            </a:r>
            <a:r>
              <a:rPr lang="ar-EG" dirty="0" err="1" smtClean="0"/>
              <a:t>الى</a:t>
            </a:r>
            <a:r>
              <a:rPr lang="ar-EG" dirty="0" smtClean="0"/>
              <a:t> حد كبير في </a:t>
            </a:r>
            <a:r>
              <a:rPr lang="ar-EG" dirty="0" err="1" smtClean="0"/>
              <a:t>ازالة</a:t>
            </a:r>
            <a:r>
              <a:rPr lang="ar-EG" dirty="0" smtClean="0"/>
              <a:t> الجفاء هذه الرسائل وبالتالي يساعد على تهيئه </a:t>
            </a:r>
            <a:r>
              <a:rPr lang="ar-EG" dirty="0" err="1" smtClean="0"/>
              <a:t>الاجواء</a:t>
            </a:r>
            <a:r>
              <a:rPr lang="ar-EG" dirty="0" smtClean="0"/>
              <a:t> المناسبة لاستقبالها.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b="1" dirty="0"/>
              <a:t>الاتصال بين المدرب واللاعب:</a:t>
            </a:r>
            <a:endParaRPr lang="en-US" dirty="0"/>
          </a:p>
          <a:p>
            <a:r>
              <a:rPr lang="ar-EG" dirty="0"/>
              <a:t>وبالرغم من رسمية العلاقة بين المدرب واللاعب </a:t>
            </a:r>
            <a:r>
              <a:rPr lang="ar-EG" dirty="0" err="1"/>
              <a:t>او</a:t>
            </a:r>
            <a:r>
              <a:rPr lang="ar-EG" dirty="0"/>
              <a:t> الفريق فغالبا </a:t>
            </a:r>
            <a:r>
              <a:rPr lang="ar-EG" dirty="0" err="1"/>
              <a:t>ماتتخذ</a:t>
            </a:r>
            <a:r>
              <a:rPr lang="ar-EG" dirty="0"/>
              <a:t> عملية الاتصال بينهم الشكل </a:t>
            </a:r>
            <a:r>
              <a:rPr lang="ar-EG" dirty="0" err="1"/>
              <a:t>الودى</a:t>
            </a:r>
            <a:r>
              <a:rPr lang="ar-EG" dirty="0"/>
              <a:t>, فالمدرب يقود اللاعب </a:t>
            </a:r>
            <a:r>
              <a:rPr lang="ar-EG" dirty="0" err="1"/>
              <a:t>او</a:t>
            </a:r>
            <a:r>
              <a:rPr lang="ar-EG" dirty="0"/>
              <a:t> الفريق يواجهه ويعمل على ارتفاع بمستواه الفني, واللاعب من ناحية </a:t>
            </a:r>
            <a:r>
              <a:rPr lang="ar-EG" dirty="0" err="1"/>
              <a:t>اخرى</a:t>
            </a:r>
            <a:r>
              <a:rPr lang="ar-EG" dirty="0"/>
              <a:t> يقوم بتنفيذ تعليمات المدرب ويخضع لقيادته ويستجيب لرسائله داخل التدريب </a:t>
            </a:r>
            <a:r>
              <a:rPr lang="ar-EG" dirty="0" err="1"/>
              <a:t>واثناء</a:t>
            </a:r>
            <a:r>
              <a:rPr lang="ar-EG" dirty="0"/>
              <a:t> المباريات.</a:t>
            </a:r>
            <a:endParaRPr lang="en-US" dirty="0"/>
          </a:p>
          <a:p>
            <a:r>
              <a:rPr lang="ar-EG" dirty="0"/>
              <a:t>وتتخذ الاتصال بين المدرب واللاعب </a:t>
            </a:r>
            <a:r>
              <a:rPr lang="ar-EG" dirty="0" err="1"/>
              <a:t>او</a:t>
            </a:r>
            <a:r>
              <a:rPr lang="ar-EG" dirty="0"/>
              <a:t> الفريق شكلا تبادليا فالرسائل المتبادلة ينقل فيها المدرب خبراته وتعليماته </a:t>
            </a:r>
            <a:r>
              <a:rPr lang="ar-EG" dirty="0" err="1"/>
              <a:t>واوامرة</a:t>
            </a:r>
            <a:r>
              <a:rPr lang="ar-EG" dirty="0"/>
              <a:t> للاعبين, وينقل فيها اللاعبون </a:t>
            </a:r>
            <a:r>
              <a:rPr lang="ar-EG" dirty="0" err="1"/>
              <a:t>احاسيسهم</a:t>
            </a:r>
            <a:r>
              <a:rPr lang="ar-EG" dirty="0"/>
              <a:t> ومشاعرهم اتجاه </a:t>
            </a:r>
            <a:r>
              <a:rPr lang="ar-EG" dirty="0" err="1"/>
              <a:t>ماينفذون</a:t>
            </a:r>
            <a:r>
              <a:rPr lang="ar-EG" dirty="0"/>
              <a:t> من مهام.</a:t>
            </a:r>
            <a:endParaRPr lang="en-US" dirty="0"/>
          </a:p>
          <a:p>
            <a:r>
              <a:rPr lang="ar-EG" dirty="0"/>
              <a:t>ويبرز في هذا </a:t>
            </a:r>
            <a:r>
              <a:rPr lang="ar-EG" dirty="0" err="1"/>
              <a:t>النوعمن</a:t>
            </a:r>
            <a:r>
              <a:rPr lang="ar-EG" dirty="0"/>
              <a:t> الاتصال </a:t>
            </a:r>
            <a:r>
              <a:rPr lang="ar-EG" dirty="0" err="1"/>
              <a:t>اهميه</a:t>
            </a:r>
            <a:r>
              <a:rPr lang="ar-EG" dirty="0"/>
              <a:t> الرموز في الرسائل,حيث يكثر استخدام </a:t>
            </a:r>
            <a:r>
              <a:rPr lang="ar-EG" dirty="0" err="1"/>
              <a:t>الاشارات</a:t>
            </a:r>
            <a:r>
              <a:rPr lang="ar-EG" dirty="0"/>
              <a:t> والانفعالات والتغيير في طبقات الصوت </a:t>
            </a:r>
            <a:r>
              <a:rPr lang="ar-EG" dirty="0" err="1"/>
              <a:t>اثناء</a:t>
            </a:r>
            <a:r>
              <a:rPr lang="ar-EG" dirty="0"/>
              <a:t> </a:t>
            </a:r>
            <a:r>
              <a:rPr lang="ar-EG" dirty="0" err="1"/>
              <a:t>الارسال</a:t>
            </a:r>
            <a:r>
              <a:rPr lang="ar-EG" dirty="0"/>
              <a:t>,كما يحدث  نفس الشيء في استقبالها والرد عليها,حيث </a:t>
            </a:r>
            <a:r>
              <a:rPr lang="ar-EG" dirty="0" err="1"/>
              <a:t>ان</a:t>
            </a:r>
            <a:r>
              <a:rPr lang="ar-EG" dirty="0"/>
              <a:t> مثل هذا النوع من الاتصال يعتبر اتصالا فوريا يتم للحظات </a:t>
            </a:r>
            <a:r>
              <a:rPr lang="ar-EG" dirty="0" err="1"/>
              <a:t>اثناء</a:t>
            </a:r>
            <a:r>
              <a:rPr lang="ar-EG" dirty="0"/>
              <a:t> المنافسات</a:t>
            </a:r>
            <a:r>
              <a:rPr lang="ar-EG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EG" b="1" dirty="0"/>
              <a:t>الاتصال</a:t>
            </a:r>
            <a:endParaRPr lang="en-US" dirty="0"/>
          </a:p>
          <a:p>
            <a:r>
              <a:rPr lang="ar-EG" dirty="0"/>
              <a:t>الاتصالات في مجال </a:t>
            </a:r>
            <a:r>
              <a:rPr lang="ar-EG" dirty="0" err="1"/>
              <a:t>الاداره</a:t>
            </a:r>
            <a:r>
              <a:rPr lang="ar-EG" dirty="0"/>
              <a:t> هي ((عملية </a:t>
            </a:r>
            <a:r>
              <a:rPr lang="ar-EG" dirty="0" err="1"/>
              <a:t>ارسال</a:t>
            </a:r>
            <a:r>
              <a:rPr lang="ar-EG" dirty="0"/>
              <a:t> واستقبال المعلومات والمشاعر والاتجاهات اللازمة لممارسة الوظائف </a:t>
            </a:r>
            <a:r>
              <a:rPr lang="ar-EG" dirty="0" err="1"/>
              <a:t>الادارية</a:t>
            </a:r>
            <a:r>
              <a:rPr lang="ar-EG" dirty="0"/>
              <a:t> المختلفة )) , فالغرض من الاتصال هو </a:t>
            </a:r>
            <a:r>
              <a:rPr lang="ar-EG" dirty="0" err="1"/>
              <a:t>احداث</a:t>
            </a:r>
            <a:r>
              <a:rPr lang="ar-EG" dirty="0"/>
              <a:t> الفهم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ادراك</a:t>
            </a:r>
            <a:r>
              <a:rPr lang="ar-EG" dirty="0"/>
              <a:t> </a:t>
            </a:r>
            <a:r>
              <a:rPr lang="ar-EG" dirty="0" err="1"/>
              <a:t>الاخرين</a:t>
            </a:r>
            <a:r>
              <a:rPr lang="ar-EG" dirty="0"/>
              <a:t> </a:t>
            </a:r>
            <a:r>
              <a:rPr lang="ar-EG" dirty="0" err="1"/>
              <a:t>للامور</a:t>
            </a:r>
            <a:r>
              <a:rPr lang="ar-EG" dirty="0"/>
              <a:t> من اجل </a:t>
            </a:r>
            <a:r>
              <a:rPr lang="ar-EG" dirty="0" err="1"/>
              <a:t>ان</a:t>
            </a:r>
            <a:r>
              <a:rPr lang="ar-EG" dirty="0"/>
              <a:t> يتحقق تغيير </a:t>
            </a:r>
            <a:r>
              <a:rPr lang="ar-EG" dirty="0" err="1"/>
              <a:t>مافي</a:t>
            </a:r>
            <a:r>
              <a:rPr lang="ar-EG" dirty="0"/>
              <a:t> وجهة نظرهم </a:t>
            </a:r>
            <a:r>
              <a:rPr lang="ar-EG" dirty="0" err="1"/>
              <a:t>او</a:t>
            </a:r>
            <a:r>
              <a:rPr lang="ar-EG" dirty="0"/>
              <a:t> في سلوكهم نحو </a:t>
            </a:r>
            <a:r>
              <a:rPr lang="ar-EG" dirty="0" err="1"/>
              <a:t>الاشياء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الاشخاص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الافكار</a:t>
            </a:r>
            <a:r>
              <a:rPr lang="ar-EG" dirty="0"/>
              <a:t>.</a:t>
            </a:r>
            <a:endParaRPr lang="en-US" dirty="0"/>
          </a:p>
          <a:p>
            <a:r>
              <a:rPr lang="ar-EG" dirty="0"/>
              <a:t>فالاتصال الفعال عنصر مهم من عناصر التوجيه </a:t>
            </a:r>
            <a:r>
              <a:rPr lang="ar-EG" dirty="0" err="1"/>
              <a:t>لانه</a:t>
            </a:r>
            <a:r>
              <a:rPr lang="ar-EG" dirty="0"/>
              <a:t> يربط بين كل </a:t>
            </a:r>
            <a:r>
              <a:rPr lang="ar-EG" dirty="0" err="1"/>
              <a:t>افراد</a:t>
            </a:r>
            <a:r>
              <a:rPr lang="ar-EG" dirty="0"/>
              <a:t> القوى </a:t>
            </a:r>
            <a:r>
              <a:rPr lang="ar-EG" dirty="0" err="1"/>
              <a:t>العامله</a:t>
            </a:r>
            <a:r>
              <a:rPr lang="ar-EG" dirty="0"/>
              <a:t>  من اجل تعديل </a:t>
            </a:r>
            <a:r>
              <a:rPr lang="ar-EG" dirty="0" err="1"/>
              <a:t>او</a:t>
            </a:r>
            <a:r>
              <a:rPr lang="ar-EG" dirty="0"/>
              <a:t> تحريك سلوك العاملين ودوافعهم للعمل في اتجاهات محدده ترسمها </a:t>
            </a:r>
            <a:r>
              <a:rPr lang="ar-EG" dirty="0" err="1"/>
              <a:t>الاداره</a:t>
            </a:r>
            <a:r>
              <a:rPr lang="ar-EG" dirty="0"/>
              <a:t>,فبدون الاتصال تفقد </a:t>
            </a:r>
            <a:r>
              <a:rPr lang="ar-EG" dirty="0" err="1"/>
              <a:t>الاداره</a:t>
            </a:r>
            <a:r>
              <a:rPr lang="ar-EG" dirty="0"/>
              <a:t> ديناميكيتها وفعاليتها , فعمليه التخطيط والتنظيم والتوجيه والتنسيق والتقويم تعتمد دائما على نوعيه الاتصالات وفعاليتها ،وبالاتصال تنقل المعلومات والتعليمات </a:t>
            </a:r>
            <a:r>
              <a:rPr lang="ar-EG" dirty="0" err="1"/>
              <a:t>والاوامر</a:t>
            </a:r>
            <a:r>
              <a:rPr lang="ar-EG" dirty="0"/>
              <a:t> والقرارات من مستوى </a:t>
            </a:r>
            <a:r>
              <a:rPr lang="ar-EG" dirty="0" err="1"/>
              <a:t>الاداره</a:t>
            </a:r>
            <a:r>
              <a:rPr lang="ar-EG" dirty="0"/>
              <a:t> العليا </a:t>
            </a:r>
            <a:r>
              <a:rPr lang="ar-EG" dirty="0" err="1"/>
              <a:t>الى</a:t>
            </a:r>
            <a:r>
              <a:rPr lang="ar-EG" dirty="0"/>
              <a:t> مستوى التنفيذ ،وتنقل المعلومات والبيانات من مستوى التنفيذ </a:t>
            </a:r>
            <a:r>
              <a:rPr lang="ar-EG" dirty="0" err="1"/>
              <a:t>الى</a:t>
            </a:r>
            <a:r>
              <a:rPr lang="ar-EG" dirty="0"/>
              <a:t> مستوى </a:t>
            </a:r>
            <a:r>
              <a:rPr lang="ar-EG" dirty="0" err="1"/>
              <a:t>الاداره</a:t>
            </a:r>
            <a:r>
              <a:rPr lang="ar-EG" dirty="0"/>
              <a:t> العليا </a:t>
            </a:r>
            <a:r>
              <a:rPr lang="ar-EG" dirty="0" err="1"/>
              <a:t>اي</a:t>
            </a:r>
            <a:r>
              <a:rPr lang="ar-EG" dirty="0"/>
              <a:t> عكسيا، في صوره تقارير واقتراحات بقصد اتخاذ قرارات فعاله ورسم السياسات التي تسهم في تحقيق </a:t>
            </a:r>
            <a:r>
              <a:rPr lang="ar-EG" dirty="0" err="1"/>
              <a:t>الاهداف</a:t>
            </a:r>
            <a:r>
              <a:rPr lang="ar-EG" dirty="0"/>
              <a:t> الموضوعة، </a:t>
            </a:r>
            <a:r>
              <a:rPr lang="ar-EG" dirty="0" err="1"/>
              <a:t>اي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الاتصالات تربط بين مركز اتخاذ القرارات ورسم السياسات في </a:t>
            </a:r>
            <a:r>
              <a:rPr lang="ar-EG" dirty="0" err="1"/>
              <a:t>الاداره</a:t>
            </a:r>
            <a:r>
              <a:rPr lang="ar-EG" dirty="0"/>
              <a:t> ومراكز </a:t>
            </a:r>
            <a:r>
              <a:rPr lang="ar-EG" dirty="0" err="1"/>
              <a:t>التنفقذ</a:t>
            </a:r>
            <a:r>
              <a:rPr lang="ar-EG" dirty="0"/>
              <a:t>.</a:t>
            </a:r>
            <a:endParaRPr lang="en-US" dirty="0"/>
          </a:p>
          <a:p>
            <a:r>
              <a:rPr lang="ar-EG" dirty="0"/>
              <a:t>والاتصالات ليست مجرد عمليه نقل المعلومات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الاخرين</a:t>
            </a:r>
            <a:r>
              <a:rPr lang="ar-EG" dirty="0"/>
              <a:t>, ولكنها </a:t>
            </a:r>
            <a:r>
              <a:rPr lang="ar-EG" dirty="0" err="1"/>
              <a:t>عباره</a:t>
            </a:r>
            <a:r>
              <a:rPr lang="ar-EG" dirty="0"/>
              <a:t> عن تفاعل مع </a:t>
            </a:r>
            <a:r>
              <a:rPr lang="ar-EG" dirty="0" err="1"/>
              <a:t>الاخرين</a:t>
            </a:r>
            <a:r>
              <a:rPr lang="ar-EG" dirty="0"/>
              <a:t> وفهم كل منهم لموقف </a:t>
            </a:r>
            <a:r>
              <a:rPr lang="ar-EG" dirty="0" err="1"/>
              <a:t>الاخر</a:t>
            </a:r>
            <a:r>
              <a:rPr lang="ar-EG" dirty="0"/>
              <a:t> ، وحتى يستطيع القائد </a:t>
            </a:r>
            <a:r>
              <a:rPr lang="ar-EG" dirty="0" err="1"/>
              <a:t>الاداري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يقود مرؤوسيه يحب </a:t>
            </a:r>
            <a:r>
              <a:rPr lang="ar-EG" dirty="0" err="1"/>
              <a:t>ان</a:t>
            </a:r>
            <a:r>
              <a:rPr lang="ar-EG" dirty="0"/>
              <a:t> يكون ملما بالمهارات </a:t>
            </a:r>
            <a:r>
              <a:rPr lang="ar-EG" dirty="0" err="1"/>
              <a:t>الاساسيه</a:t>
            </a:r>
            <a:r>
              <a:rPr lang="ar-EG" dirty="0"/>
              <a:t> </a:t>
            </a:r>
            <a:r>
              <a:rPr lang="ar-EG" dirty="0" err="1"/>
              <a:t>المرتبطه</a:t>
            </a:r>
            <a:r>
              <a:rPr lang="ar-EG" dirty="0"/>
              <a:t> بعمليه </a:t>
            </a:r>
            <a:r>
              <a:rPr lang="ar-EG" dirty="0" err="1"/>
              <a:t>ارسال</a:t>
            </a:r>
            <a:r>
              <a:rPr lang="ar-EG" dirty="0"/>
              <a:t> واستقبال المعلومات والمشاعر والاتجاهات.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dirty="0" smtClean="0"/>
              <a:t>ويلعب هذا النوع من الاتصال دورا  كبيرا في تحقيق النجاح </a:t>
            </a:r>
            <a:r>
              <a:rPr lang="ar-EG" dirty="0" err="1" smtClean="0"/>
              <a:t>اللذي</a:t>
            </a:r>
            <a:r>
              <a:rPr lang="ar-EG" dirty="0" smtClean="0"/>
              <a:t> </a:t>
            </a:r>
            <a:r>
              <a:rPr lang="ar-EG" dirty="0" err="1" smtClean="0"/>
              <a:t>يضهر</a:t>
            </a:r>
            <a:r>
              <a:rPr lang="ar-EG" dirty="0" smtClean="0"/>
              <a:t> في الاستجابات اللاعبين لما يصدره المدرب من تعليمات </a:t>
            </a:r>
            <a:endParaRPr lang="en-US" dirty="0" smtClean="0"/>
          </a:p>
          <a:p>
            <a:r>
              <a:rPr lang="ar-EG" dirty="0" smtClean="0"/>
              <a:t> كما يتميز الاتصال بين المدرب واللاعب بأنه اتصال مباشر يتصف </a:t>
            </a:r>
            <a:r>
              <a:rPr lang="ar-EG" dirty="0" err="1" smtClean="0"/>
              <a:t>بلمزيه</a:t>
            </a:r>
            <a:r>
              <a:rPr lang="ar-EG" dirty="0" smtClean="0"/>
              <a:t> </a:t>
            </a:r>
            <a:r>
              <a:rPr lang="ar-EG" dirty="0" err="1" smtClean="0"/>
              <a:t>المهنيه</a:t>
            </a:r>
            <a:r>
              <a:rPr lang="ar-EG" dirty="0" smtClean="0"/>
              <a:t> </a:t>
            </a:r>
            <a:r>
              <a:rPr lang="ar-EG" dirty="0" err="1" smtClean="0"/>
              <a:t>المتخصصه</a:t>
            </a:r>
            <a:r>
              <a:rPr lang="ar-EG" dirty="0" smtClean="0"/>
              <a:t> (الرموز المتفق عليها في ذلك النوع من النشاط فقد يستخدم المدرب رموزا ومصطلحات </a:t>
            </a:r>
            <a:r>
              <a:rPr lang="ar-EG" dirty="0" err="1" smtClean="0"/>
              <a:t>واشارات</a:t>
            </a:r>
            <a:r>
              <a:rPr lang="ar-EG" dirty="0" smtClean="0"/>
              <a:t> </a:t>
            </a:r>
            <a:r>
              <a:rPr lang="ar-EG" dirty="0" err="1" smtClean="0"/>
              <a:t>لايفهما</a:t>
            </a:r>
            <a:r>
              <a:rPr lang="ar-EG" dirty="0" smtClean="0"/>
              <a:t> غير </a:t>
            </a:r>
            <a:r>
              <a:rPr lang="ar-EG" dirty="0" err="1" smtClean="0"/>
              <a:t>اللاعبيين</a:t>
            </a:r>
            <a:r>
              <a:rPr lang="ar-EG" dirty="0" smtClean="0"/>
              <a:t>.لذا فأن  الاتصال بين المدرب واللاعب غالبا </a:t>
            </a:r>
            <a:r>
              <a:rPr lang="ar-EG" dirty="0" err="1" smtClean="0"/>
              <a:t>مايكون</a:t>
            </a:r>
            <a:r>
              <a:rPr lang="ar-EG" dirty="0" smtClean="0"/>
              <a:t> مباشرا ولكنه يعتمد </a:t>
            </a:r>
            <a:r>
              <a:rPr lang="ar-EG" dirty="0" err="1" smtClean="0"/>
              <a:t>بلدرجه</a:t>
            </a:r>
            <a:r>
              <a:rPr lang="ar-EG" dirty="0" smtClean="0"/>
              <a:t> </a:t>
            </a:r>
            <a:r>
              <a:rPr lang="ar-EG" dirty="0" err="1" smtClean="0"/>
              <a:t>الاولى</a:t>
            </a:r>
            <a:r>
              <a:rPr lang="ar-EG" dirty="0" smtClean="0"/>
              <a:t> على </a:t>
            </a:r>
            <a:r>
              <a:rPr lang="ar-EG" dirty="0" err="1" smtClean="0"/>
              <a:t>الرمزيه</a:t>
            </a:r>
            <a:r>
              <a:rPr lang="ar-EG" dirty="0" smtClean="0"/>
              <a:t> التي تميزه عن </a:t>
            </a:r>
            <a:r>
              <a:rPr lang="ar-EG" dirty="0" err="1" smtClean="0"/>
              <a:t>اي</a:t>
            </a:r>
            <a:r>
              <a:rPr lang="ar-EG" dirty="0" smtClean="0"/>
              <a:t> نوع </a:t>
            </a:r>
            <a:r>
              <a:rPr lang="ar-EG" dirty="0" err="1" smtClean="0"/>
              <a:t>اخر</a:t>
            </a:r>
            <a:r>
              <a:rPr lang="ar-EG" dirty="0" smtClean="0"/>
              <a:t> من </a:t>
            </a:r>
            <a:r>
              <a:rPr lang="ar-EG" dirty="0" err="1" smtClean="0"/>
              <a:t>انواع</a:t>
            </a:r>
            <a:r>
              <a:rPr lang="ar-EG" dirty="0" smtClean="0"/>
              <a:t> الاتصال.</a:t>
            </a:r>
            <a:endParaRPr lang="en-US" dirty="0" smtClean="0"/>
          </a:p>
          <a:p>
            <a:r>
              <a:rPr lang="ar-EG" dirty="0" smtClean="0"/>
              <a:t>ويلاحظ </a:t>
            </a:r>
            <a:r>
              <a:rPr lang="ar-EG" dirty="0" err="1" smtClean="0"/>
              <a:t>ان</a:t>
            </a:r>
            <a:r>
              <a:rPr lang="ar-EG" dirty="0" smtClean="0"/>
              <a:t> هذا النوع من الاتصالات من السهل تشويشه فكثر استخدام الرموز مع قله خبره اللاعب وسطحيه </a:t>
            </a:r>
            <a:r>
              <a:rPr lang="ar-EG" dirty="0" err="1" smtClean="0"/>
              <a:t>العلاقه</a:t>
            </a:r>
            <a:r>
              <a:rPr lang="ar-EG" dirty="0" smtClean="0"/>
              <a:t> بينه وبين المدرب قد يعوق وصول </a:t>
            </a:r>
            <a:r>
              <a:rPr lang="ar-EG" dirty="0" err="1" smtClean="0"/>
              <a:t>الرساله</a:t>
            </a:r>
            <a:r>
              <a:rPr lang="ar-EG" dirty="0" smtClean="0"/>
              <a:t>.</a:t>
            </a:r>
            <a:endParaRPr lang="en-US" dirty="0" smtClean="0"/>
          </a:p>
          <a:p>
            <a:r>
              <a:rPr lang="ar-EG" dirty="0" err="1" smtClean="0"/>
              <a:t>الا</a:t>
            </a:r>
            <a:r>
              <a:rPr lang="ar-EG" dirty="0" smtClean="0"/>
              <a:t> </a:t>
            </a:r>
            <a:r>
              <a:rPr lang="ar-EG" dirty="0" err="1" smtClean="0"/>
              <a:t>ان</a:t>
            </a:r>
            <a:r>
              <a:rPr lang="ar-EG" dirty="0" smtClean="0"/>
              <a:t> نمو </a:t>
            </a:r>
            <a:r>
              <a:rPr lang="ar-EG" dirty="0" err="1" smtClean="0"/>
              <a:t>العلاقه</a:t>
            </a:r>
            <a:r>
              <a:rPr lang="ar-EG" dirty="0" smtClean="0"/>
              <a:t> بين المدرب واللاعب يجعل هذا الرموز </a:t>
            </a:r>
            <a:r>
              <a:rPr lang="ar-EG" dirty="0" err="1" smtClean="0"/>
              <a:t>والاشارات</a:t>
            </a:r>
            <a:r>
              <a:rPr lang="ar-EG" dirty="0" smtClean="0"/>
              <a:t> مفردات </a:t>
            </a:r>
            <a:r>
              <a:rPr lang="ar-EG" dirty="0" err="1" smtClean="0"/>
              <a:t>لغه</a:t>
            </a:r>
            <a:r>
              <a:rPr lang="ar-EG" dirty="0" smtClean="0"/>
              <a:t> جيده تنشأ بينهما وتعتبر </a:t>
            </a:r>
            <a:r>
              <a:rPr lang="ar-EG" dirty="0" err="1" smtClean="0"/>
              <a:t>لغه</a:t>
            </a:r>
            <a:r>
              <a:rPr lang="ar-EG" dirty="0" smtClean="0"/>
              <a:t> </a:t>
            </a:r>
            <a:r>
              <a:rPr lang="ar-EG" dirty="0" err="1" smtClean="0"/>
              <a:t>خاصه</a:t>
            </a:r>
            <a:r>
              <a:rPr lang="ar-EG" dirty="0" smtClean="0"/>
              <a:t> للاتصال </a:t>
            </a:r>
            <a:r>
              <a:rPr lang="ar-EG" dirty="0" err="1" smtClean="0"/>
              <a:t>الاقوى</a:t>
            </a:r>
            <a:r>
              <a:rPr lang="ar-EG" dirty="0" smtClean="0"/>
              <a:t> بينهما</a:t>
            </a:r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الاتصال بين اللاعب </a:t>
            </a:r>
            <a:r>
              <a:rPr lang="ar-EG" b="1" dirty="0" err="1"/>
              <a:t>او</a:t>
            </a:r>
            <a:r>
              <a:rPr lang="ar-EG" b="1" dirty="0"/>
              <a:t> الفريق والجمهور:</a:t>
            </a:r>
            <a:endParaRPr lang="en-US" dirty="0"/>
          </a:p>
          <a:p>
            <a:r>
              <a:rPr lang="ar-EG" dirty="0" err="1"/>
              <a:t>ان</a:t>
            </a:r>
            <a:r>
              <a:rPr lang="ar-EG" dirty="0"/>
              <a:t> الاتصال بين الفريق والجمهور ليس اتصالا رسميا </a:t>
            </a:r>
            <a:r>
              <a:rPr lang="ar-EG" dirty="0" err="1"/>
              <a:t>ولااتصالا</a:t>
            </a:r>
            <a:r>
              <a:rPr lang="ar-EG" dirty="0"/>
              <a:t> وريا وان كان اتصالا وجدانيا يعبر عن مستوى </a:t>
            </a:r>
            <a:r>
              <a:rPr lang="ar-EG" dirty="0" err="1"/>
              <a:t>اداء</a:t>
            </a:r>
            <a:r>
              <a:rPr lang="ar-EG" dirty="0"/>
              <a:t> الفريق خلال المنافسة ومستوى اقتناع </a:t>
            </a:r>
            <a:r>
              <a:rPr lang="ar-EG" dirty="0" err="1"/>
              <a:t>او</a:t>
            </a:r>
            <a:r>
              <a:rPr lang="ar-EG" dirty="0"/>
              <a:t> رضا </a:t>
            </a:r>
            <a:r>
              <a:rPr lang="ar-EG" dirty="0" err="1"/>
              <a:t>الجمهورعن</a:t>
            </a:r>
            <a:r>
              <a:rPr lang="ar-EG" dirty="0"/>
              <a:t> هذا </a:t>
            </a:r>
            <a:r>
              <a:rPr lang="ar-EG" dirty="0" err="1"/>
              <a:t>الاداء</a:t>
            </a:r>
            <a:r>
              <a:rPr lang="ar-EG" dirty="0"/>
              <a:t>.</a:t>
            </a:r>
            <a:endParaRPr lang="en-US" dirty="0"/>
          </a:p>
          <a:p>
            <a:r>
              <a:rPr lang="ar-EG" dirty="0"/>
              <a:t>ويتم التعبير عن ذلك من خلال </a:t>
            </a:r>
            <a:r>
              <a:rPr lang="ar-EG" dirty="0" err="1"/>
              <a:t>اصوات</a:t>
            </a:r>
            <a:r>
              <a:rPr lang="ar-EG" dirty="0"/>
              <a:t> وهتافات </a:t>
            </a:r>
            <a:r>
              <a:rPr lang="ar-EG" dirty="0" err="1"/>
              <a:t>اللتي</a:t>
            </a:r>
            <a:r>
              <a:rPr lang="ar-EG" dirty="0"/>
              <a:t> يستخدمها الجمهور لتوصيل مشاعره للاعبين,وهنا نجد </a:t>
            </a:r>
            <a:r>
              <a:rPr lang="ar-EG" dirty="0" err="1"/>
              <a:t>ان</a:t>
            </a:r>
            <a:r>
              <a:rPr lang="ar-EG" dirty="0"/>
              <a:t> مثل هذا النوع من الاتصال يعتمد بدرجة كبيره على الرمزية،حيث حضور الجماهير </a:t>
            </a:r>
            <a:r>
              <a:rPr lang="ar-EG" dirty="0" err="1"/>
              <a:t>باعداد</a:t>
            </a:r>
            <a:r>
              <a:rPr lang="ar-EG" dirty="0"/>
              <a:t> كبيره </a:t>
            </a:r>
            <a:r>
              <a:rPr lang="ar-EG" dirty="0" err="1"/>
              <a:t>ماهو</a:t>
            </a:r>
            <a:r>
              <a:rPr lang="ar-EG" dirty="0"/>
              <a:t> </a:t>
            </a:r>
            <a:r>
              <a:rPr lang="ar-EG" dirty="0" err="1"/>
              <a:t>الا</a:t>
            </a:r>
            <a:r>
              <a:rPr lang="ar-EG" dirty="0"/>
              <a:t> </a:t>
            </a:r>
            <a:r>
              <a:rPr lang="ar-EG" dirty="0" err="1"/>
              <a:t>رساله</a:t>
            </a:r>
            <a:r>
              <a:rPr lang="ar-EG" dirty="0"/>
              <a:t> حب للفريق وتعبر عن الاهتمام والتأيد </a:t>
            </a:r>
            <a:r>
              <a:rPr lang="ar-EG" dirty="0" err="1"/>
              <a:t>والمؤازره</a:t>
            </a:r>
            <a:r>
              <a:rPr lang="ar-EG" dirty="0"/>
              <a:t> لتحقيق الفوز، كما </a:t>
            </a:r>
            <a:r>
              <a:rPr lang="ar-EG" dirty="0" err="1"/>
              <a:t>ان</a:t>
            </a:r>
            <a:r>
              <a:rPr lang="ar-EG" dirty="0"/>
              <a:t> استخدام </a:t>
            </a:r>
            <a:r>
              <a:rPr lang="ar-EG" dirty="0" err="1"/>
              <a:t>الوان</a:t>
            </a:r>
            <a:r>
              <a:rPr lang="ar-EG" dirty="0"/>
              <a:t> مميزه للفريق </a:t>
            </a:r>
            <a:r>
              <a:rPr lang="ar-EG" dirty="0" err="1"/>
              <a:t>او</a:t>
            </a:r>
            <a:r>
              <a:rPr lang="ar-EG" dirty="0"/>
              <a:t> النادي يساعد على </a:t>
            </a:r>
            <a:r>
              <a:rPr lang="ar-EG" dirty="0" err="1"/>
              <a:t>اثاره</a:t>
            </a:r>
            <a:r>
              <a:rPr lang="ar-EG" dirty="0"/>
              <a:t> الحماس للاعبين نحو بذل المزيد من الجهد.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/>
              <a:t>كما </a:t>
            </a:r>
            <a:r>
              <a:rPr lang="ar-EG" dirty="0" err="1"/>
              <a:t>ان</a:t>
            </a:r>
            <a:r>
              <a:rPr lang="ar-EG" dirty="0"/>
              <a:t> استخدام شعارات التأيد (كالغناء الجماعي) تمثل رافدا مهما من روافد التأييد المتجدد طول فترات </a:t>
            </a:r>
            <a:r>
              <a:rPr lang="ar-EG" dirty="0" err="1"/>
              <a:t>المبارات</a:t>
            </a:r>
            <a:r>
              <a:rPr lang="ar-EG" dirty="0"/>
              <a:t> ومواقفها </a:t>
            </a:r>
            <a:r>
              <a:rPr lang="ar-EG" dirty="0" err="1"/>
              <a:t>المختلفه</a:t>
            </a:r>
            <a:r>
              <a:rPr lang="ar-EG" dirty="0"/>
              <a:t>، بحين </a:t>
            </a:r>
            <a:r>
              <a:rPr lang="ar-EG" dirty="0" err="1"/>
              <a:t>ان</a:t>
            </a:r>
            <a:r>
              <a:rPr lang="ar-EG" dirty="0"/>
              <a:t> الصمت في بعض </a:t>
            </a:r>
            <a:r>
              <a:rPr lang="ar-EG" dirty="0" err="1"/>
              <a:t>الاحيان</a:t>
            </a:r>
            <a:r>
              <a:rPr lang="ar-EG" dirty="0"/>
              <a:t> وبعض المواقف قد يوحي بعدم الرضا عن </a:t>
            </a:r>
            <a:r>
              <a:rPr lang="ar-EG" dirty="0" err="1"/>
              <a:t>الاداء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خوف على الفريق </a:t>
            </a:r>
            <a:r>
              <a:rPr lang="ar-EG" dirty="0" err="1"/>
              <a:t>او</a:t>
            </a:r>
            <a:r>
              <a:rPr lang="ar-EG" dirty="0"/>
              <a:t> على احد اللاعبين في حاله </a:t>
            </a:r>
            <a:r>
              <a:rPr lang="ar-EG" dirty="0" err="1"/>
              <a:t>اصابته</a:t>
            </a:r>
            <a:r>
              <a:rPr lang="ar-EG" dirty="0"/>
              <a:t>.</a:t>
            </a:r>
            <a:endParaRPr lang="en-US" dirty="0"/>
          </a:p>
          <a:p>
            <a:r>
              <a:rPr lang="ar-EG" dirty="0"/>
              <a:t>ولعلنا نشاهد هذه الجماهير (المرسل)في </a:t>
            </a:r>
            <a:r>
              <a:rPr lang="ar-EG" dirty="0" err="1"/>
              <a:t>الاف</a:t>
            </a:r>
            <a:r>
              <a:rPr lang="ar-EG" dirty="0"/>
              <a:t> المناسبات الرياضية وهي تقوم بالتشجيع (</a:t>
            </a:r>
            <a:r>
              <a:rPr lang="ar-EG" dirty="0" err="1"/>
              <a:t>الرساله</a:t>
            </a:r>
            <a:r>
              <a:rPr lang="ar-EG" dirty="0"/>
              <a:t>) لفريقها (المستقبل) من خلال </a:t>
            </a:r>
            <a:r>
              <a:rPr lang="ar-EG" dirty="0" err="1"/>
              <a:t>اصواتهم</a:t>
            </a:r>
            <a:r>
              <a:rPr lang="ar-EG" dirty="0"/>
              <a:t> </a:t>
            </a:r>
            <a:r>
              <a:rPr lang="ar-EG" dirty="0" err="1"/>
              <a:t>واشاراتهم</a:t>
            </a:r>
            <a:r>
              <a:rPr lang="ar-EG" dirty="0"/>
              <a:t> </a:t>
            </a:r>
            <a:r>
              <a:rPr lang="ar-EG" dirty="0" err="1"/>
              <a:t>والوان</a:t>
            </a:r>
            <a:r>
              <a:rPr lang="ar-EG" dirty="0"/>
              <a:t> ملابسهم وصمتهم </a:t>
            </a:r>
            <a:r>
              <a:rPr lang="ar-EG" dirty="0" err="1"/>
              <a:t>احيانا</a:t>
            </a:r>
            <a:r>
              <a:rPr lang="ar-EG" dirty="0"/>
              <a:t> (قناة الاتصال) </a:t>
            </a:r>
            <a:r>
              <a:rPr lang="ar-EG" dirty="0" err="1"/>
              <a:t>كتعبيرعن</a:t>
            </a:r>
            <a:r>
              <a:rPr lang="ar-EG" dirty="0"/>
              <a:t> مستوى </a:t>
            </a:r>
            <a:r>
              <a:rPr lang="ar-EG" dirty="0" err="1"/>
              <a:t>الاداء</a:t>
            </a:r>
            <a:r>
              <a:rPr lang="ar-EG" dirty="0"/>
              <a:t> (رد فعل).</a:t>
            </a:r>
            <a:endParaRPr lang="en-US" dirty="0"/>
          </a:p>
          <a:p>
            <a:r>
              <a:rPr lang="ar-EG" dirty="0" err="1"/>
              <a:t>واحيانا</a:t>
            </a:r>
            <a:r>
              <a:rPr lang="ar-EG" dirty="0"/>
              <a:t> ما تكون </a:t>
            </a:r>
            <a:r>
              <a:rPr lang="ar-EG" dirty="0" err="1"/>
              <a:t>الرساله</a:t>
            </a:r>
            <a:r>
              <a:rPr lang="ar-EG" dirty="0"/>
              <a:t> للاعب نفس الجمهور حيث يحاول اللاعبون في  بعض المواقف حث الجمهور على مؤازرتهم </a:t>
            </a:r>
            <a:r>
              <a:rPr lang="ar-EG" dirty="0" err="1"/>
              <a:t>فالاداء</a:t>
            </a:r>
            <a:r>
              <a:rPr lang="ar-EG" dirty="0"/>
              <a:t> في حد ذاته </a:t>
            </a:r>
            <a:r>
              <a:rPr lang="ar-EG" dirty="0" err="1"/>
              <a:t>ماهو</a:t>
            </a:r>
            <a:r>
              <a:rPr lang="ar-EG" dirty="0"/>
              <a:t> </a:t>
            </a:r>
            <a:r>
              <a:rPr lang="ar-EG" dirty="0" err="1"/>
              <a:t>الا</a:t>
            </a:r>
            <a:r>
              <a:rPr lang="ar-EG" dirty="0"/>
              <a:t> </a:t>
            </a:r>
            <a:r>
              <a:rPr lang="ar-EG" dirty="0" err="1"/>
              <a:t>رساله</a:t>
            </a:r>
            <a:r>
              <a:rPr lang="ar-EG" dirty="0"/>
              <a:t> من اللاعب للجمهور كما </a:t>
            </a:r>
            <a:r>
              <a:rPr lang="ar-EG" dirty="0" err="1"/>
              <a:t>ان</a:t>
            </a:r>
            <a:r>
              <a:rPr lang="ar-EG" dirty="0"/>
              <a:t> وسيلة الاتصال الوحيدة في هذا الموقف.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err="1"/>
              <a:t>واخيرا</a:t>
            </a:r>
            <a:r>
              <a:rPr lang="ar-EG" dirty="0"/>
              <a:t> فانه يمكن قول </a:t>
            </a:r>
            <a:r>
              <a:rPr lang="ar-EG" dirty="0" err="1"/>
              <a:t>ان</a:t>
            </a:r>
            <a:r>
              <a:rPr lang="ar-EG" dirty="0"/>
              <a:t> الاتصال بين اللاعب والجمهور انه اتصال مستمر ومفتوح طوال </a:t>
            </a:r>
            <a:r>
              <a:rPr lang="ar-EG" dirty="0" err="1"/>
              <a:t>المنافسه</a:t>
            </a:r>
            <a:r>
              <a:rPr lang="ar-EG" dirty="0"/>
              <a:t> وقد تتباين شدته بتباين مواقف اللعبة ومستوى </a:t>
            </a:r>
            <a:r>
              <a:rPr lang="ar-EG" dirty="0" err="1"/>
              <a:t>الاداء</a:t>
            </a:r>
            <a:r>
              <a:rPr lang="ar-EG" dirty="0"/>
              <a:t>، وهو اتصال رمزي مباشر يلعب الوقت دورا </a:t>
            </a:r>
            <a:r>
              <a:rPr lang="ar-EG" dirty="0" err="1"/>
              <a:t>الاساسي</a:t>
            </a:r>
            <a:r>
              <a:rPr lang="ar-EG" dirty="0"/>
              <a:t> في تحويله </a:t>
            </a:r>
            <a:r>
              <a:rPr lang="ar-EG" dirty="0" err="1"/>
              <a:t>الى</a:t>
            </a:r>
            <a:r>
              <a:rPr lang="ar-EG" dirty="0"/>
              <a:t> مفردات </a:t>
            </a:r>
            <a:r>
              <a:rPr lang="ar-EG" dirty="0" err="1"/>
              <a:t>لغه</a:t>
            </a:r>
            <a:r>
              <a:rPr lang="ar-EG" dirty="0"/>
              <a:t> الاتصال.</a:t>
            </a:r>
            <a:endParaRPr lang="en-US" dirty="0"/>
          </a:p>
          <a:p>
            <a:r>
              <a:rPr lang="ar-EG" dirty="0"/>
              <a:t>كما </a:t>
            </a:r>
            <a:r>
              <a:rPr lang="ar-EG" dirty="0" err="1"/>
              <a:t>ان</a:t>
            </a:r>
            <a:r>
              <a:rPr lang="ar-EG" dirty="0"/>
              <a:t> استخدام الرمزية في هذا النوع من الاتصال يمكن </a:t>
            </a:r>
            <a:r>
              <a:rPr lang="ar-EG" dirty="0" err="1"/>
              <a:t>ان</a:t>
            </a:r>
            <a:r>
              <a:rPr lang="ar-EG" dirty="0"/>
              <a:t> يعتبر مصدر للتشويش،في حين </a:t>
            </a:r>
            <a:r>
              <a:rPr lang="ar-EG" dirty="0" err="1"/>
              <a:t>يضهر</a:t>
            </a:r>
            <a:r>
              <a:rPr lang="ar-EG" dirty="0"/>
              <a:t> التشويش اعتراضه على </a:t>
            </a:r>
            <a:r>
              <a:rPr lang="ar-EG" dirty="0" err="1"/>
              <a:t>اضاعه</a:t>
            </a:r>
            <a:r>
              <a:rPr lang="ar-EG" dirty="0"/>
              <a:t> الوقت بأي شكل من </a:t>
            </a:r>
            <a:r>
              <a:rPr lang="ar-EG" dirty="0" err="1"/>
              <a:t>اشكال</a:t>
            </a:r>
            <a:r>
              <a:rPr lang="ar-EG" dirty="0"/>
              <a:t> التعبير فانه يستجيب </a:t>
            </a:r>
            <a:r>
              <a:rPr lang="ar-EG" dirty="0" err="1"/>
              <a:t>لرساله</a:t>
            </a:r>
            <a:r>
              <a:rPr lang="ar-EG" dirty="0"/>
              <a:t> </a:t>
            </a:r>
            <a:r>
              <a:rPr lang="ar-EG" dirty="0" err="1"/>
              <a:t>اضاءه</a:t>
            </a:r>
            <a:r>
              <a:rPr lang="ar-EG" dirty="0"/>
              <a:t> الوقت من الفريق المنافس باعتراض كرد فعل يحقق غرضين </a:t>
            </a:r>
            <a:r>
              <a:rPr lang="ar-EG" dirty="0" err="1"/>
              <a:t>اولا</a:t>
            </a:r>
            <a:r>
              <a:rPr lang="ar-EG" dirty="0"/>
              <a:t> </a:t>
            </a:r>
            <a:r>
              <a:rPr lang="ar-EG" dirty="0" err="1"/>
              <a:t>اثاره</a:t>
            </a:r>
            <a:r>
              <a:rPr lang="ar-EG" dirty="0"/>
              <a:t> حماس الفريق صاحب </a:t>
            </a:r>
            <a:r>
              <a:rPr lang="ar-EG" dirty="0" err="1"/>
              <a:t>الارض</a:t>
            </a:r>
            <a:r>
              <a:rPr lang="ar-EG" dirty="0"/>
              <a:t> لبذل المزيد من الجهد، </a:t>
            </a:r>
            <a:r>
              <a:rPr lang="ar-EG" dirty="0" err="1"/>
              <a:t>واضهار</a:t>
            </a:r>
            <a:r>
              <a:rPr lang="ar-EG" dirty="0"/>
              <a:t> الاعتراض على تصرفات الفريق المنافس والتشويش عليه.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dirty="0"/>
              <a:t>مما سبق يتضح </a:t>
            </a:r>
            <a:r>
              <a:rPr lang="ar-EG" dirty="0" err="1"/>
              <a:t>ان</a:t>
            </a:r>
            <a:r>
              <a:rPr lang="ar-EG" dirty="0"/>
              <a:t> </a:t>
            </a:r>
            <a:r>
              <a:rPr lang="ar-EG" dirty="0" err="1"/>
              <a:t>مهاره</a:t>
            </a:r>
            <a:r>
              <a:rPr lang="ar-EG" dirty="0"/>
              <a:t> الاتصال تمثل </a:t>
            </a:r>
            <a:r>
              <a:rPr lang="ar-EG" dirty="0" err="1"/>
              <a:t>اهميه</a:t>
            </a:r>
            <a:r>
              <a:rPr lang="ar-EG" dirty="0"/>
              <a:t> بالغه في نجاح العمل </a:t>
            </a:r>
            <a:r>
              <a:rPr lang="ar-EG" dirty="0" err="1"/>
              <a:t>الاداري</a:t>
            </a:r>
            <a:r>
              <a:rPr lang="ar-EG" dirty="0"/>
              <a:t> في المجال الرياضي، </a:t>
            </a:r>
            <a:r>
              <a:rPr lang="ar-EG" dirty="0" err="1"/>
              <a:t>واذا</a:t>
            </a:r>
            <a:r>
              <a:rPr lang="ar-EG" dirty="0"/>
              <a:t> </a:t>
            </a:r>
            <a:r>
              <a:rPr lang="ar-EG" dirty="0" err="1"/>
              <a:t>ماتناولنا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هذه </a:t>
            </a:r>
            <a:r>
              <a:rPr lang="ar-EG" dirty="0" err="1"/>
              <a:t>المهاره</a:t>
            </a:r>
            <a:r>
              <a:rPr lang="ar-EG" dirty="0"/>
              <a:t> من نفس المنطق المرتبط بعميله التدريس والتدريب فسوف نجد </a:t>
            </a:r>
            <a:r>
              <a:rPr lang="ar-EG" dirty="0" err="1"/>
              <a:t>ان</a:t>
            </a:r>
            <a:r>
              <a:rPr lang="ar-EG" dirty="0"/>
              <a:t> الاتصال يتم من خلال رسالة لفظيه بين المرسل والمستقبل وان هذه </a:t>
            </a:r>
            <a:r>
              <a:rPr lang="ar-EG" dirty="0" err="1"/>
              <a:t>الرساله</a:t>
            </a:r>
            <a:r>
              <a:rPr lang="ar-EG" dirty="0"/>
              <a:t> تحمل مضمونها بعض التعليمات </a:t>
            </a:r>
            <a:r>
              <a:rPr lang="ar-EG" dirty="0" err="1"/>
              <a:t>او</a:t>
            </a:r>
            <a:r>
              <a:rPr lang="ar-EG" dirty="0"/>
              <a:t> المعلومات ، يصاحبها </a:t>
            </a:r>
            <a:r>
              <a:rPr lang="ar-EG" dirty="0" err="1"/>
              <a:t>احساس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شعور </a:t>
            </a:r>
            <a:r>
              <a:rPr lang="ar-EG" dirty="0" err="1"/>
              <a:t>لايقل</a:t>
            </a:r>
            <a:r>
              <a:rPr lang="ar-EG" dirty="0"/>
              <a:t> عن </a:t>
            </a:r>
            <a:r>
              <a:rPr lang="ar-EG" dirty="0" err="1"/>
              <a:t>اهميه</a:t>
            </a:r>
            <a:r>
              <a:rPr lang="ar-EG" dirty="0"/>
              <a:t> المعلومات </a:t>
            </a:r>
            <a:r>
              <a:rPr lang="ar-EG" dirty="0" err="1"/>
              <a:t>او</a:t>
            </a:r>
            <a:r>
              <a:rPr lang="ar-EG" dirty="0"/>
              <a:t> التعليمات هو </a:t>
            </a:r>
            <a:r>
              <a:rPr lang="ar-EG" dirty="0" err="1"/>
              <a:t>مايطلق</a:t>
            </a:r>
            <a:r>
              <a:rPr lang="ar-EG" dirty="0"/>
              <a:t> عليه عادتا بمضمون غير لفظي في الرسائل.</a:t>
            </a:r>
            <a:endParaRPr lang="en-US" dirty="0"/>
          </a:p>
          <a:p>
            <a:r>
              <a:rPr lang="ar-EG" dirty="0"/>
              <a:t>وكثيرا </a:t>
            </a:r>
            <a:r>
              <a:rPr lang="ar-EG" dirty="0" err="1"/>
              <a:t>ماتتعرض</a:t>
            </a:r>
            <a:r>
              <a:rPr lang="ar-EG" dirty="0"/>
              <a:t> عمليه </a:t>
            </a:r>
            <a:r>
              <a:rPr lang="ar-EG" dirty="0" err="1"/>
              <a:t>االاتصال</a:t>
            </a:r>
            <a:r>
              <a:rPr lang="ar-EG" dirty="0"/>
              <a:t> بما يسمى </a:t>
            </a:r>
            <a:r>
              <a:rPr lang="ar-EG" dirty="0" err="1"/>
              <a:t>بلتشويش</a:t>
            </a:r>
            <a:r>
              <a:rPr lang="ar-EG" dirty="0"/>
              <a:t> مما يجعل الاتصال غير مؤثر وغالبا </a:t>
            </a:r>
            <a:r>
              <a:rPr lang="ar-EG" dirty="0" err="1"/>
              <a:t>مايحدث</a:t>
            </a:r>
            <a:r>
              <a:rPr lang="ar-EG" dirty="0"/>
              <a:t> في </a:t>
            </a:r>
            <a:r>
              <a:rPr lang="ar-EG" dirty="0" err="1"/>
              <a:t>هذاا</a:t>
            </a:r>
            <a:r>
              <a:rPr lang="ar-EG" dirty="0"/>
              <a:t> التشويش لعده </a:t>
            </a:r>
            <a:r>
              <a:rPr lang="ar-EG" dirty="0" err="1"/>
              <a:t>اسباب</a:t>
            </a:r>
            <a:r>
              <a:rPr lang="ar-EG" dirty="0"/>
              <a:t> </a:t>
            </a:r>
            <a:r>
              <a:rPr lang="ar-EG" dirty="0" err="1"/>
              <a:t>فاما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يكون في المرسل نفسه حيث قد يخطئ في  اختيار </a:t>
            </a:r>
            <a:r>
              <a:rPr lang="ar-EG" dirty="0" err="1"/>
              <a:t>الالفاظ</a:t>
            </a:r>
            <a:r>
              <a:rPr lang="ar-EG" dirty="0"/>
              <a:t> </a:t>
            </a:r>
            <a:r>
              <a:rPr lang="ar-EG" dirty="0" err="1"/>
              <a:t>او</a:t>
            </a:r>
            <a:r>
              <a:rPr lang="ar-EG" dirty="0"/>
              <a:t> المصطلحات </a:t>
            </a:r>
            <a:r>
              <a:rPr lang="ar-EG" dirty="0" err="1"/>
              <a:t>المعبره</a:t>
            </a:r>
            <a:r>
              <a:rPr lang="ar-EG" dirty="0"/>
              <a:t> عما يريد توصيله ، </a:t>
            </a:r>
            <a:r>
              <a:rPr lang="ar-EG" dirty="0" err="1"/>
              <a:t>واما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يكون في الجو النفسي المحيط بالموقف المراد توصيل الرسالة من خلاله </a:t>
            </a:r>
            <a:r>
              <a:rPr lang="ar-EG" dirty="0" err="1"/>
              <a:t>او</a:t>
            </a:r>
            <a:r>
              <a:rPr lang="ar-EG" dirty="0"/>
              <a:t> يكون مرتبطا بالمستقبل ومدى استيعابه وفهمه لمضمون الرسالة.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b="1" dirty="0"/>
              <a:t>مكونات عمليه الاتصال:</a:t>
            </a:r>
            <a:endParaRPr lang="en-US" dirty="0"/>
          </a:p>
          <a:p>
            <a:r>
              <a:rPr lang="ar-EG" dirty="0"/>
              <a:t>تتكون عمليه الاتصال من عده عناصر وهي:</a:t>
            </a:r>
            <a:endParaRPr lang="en-US" dirty="0"/>
          </a:p>
          <a:p>
            <a:pPr lvl="0"/>
            <a:r>
              <a:rPr lang="ar-EG" dirty="0"/>
              <a:t>الشخص المرسل.</a:t>
            </a:r>
            <a:endParaRPr lang="en-US" dirty="0"/>
          </a:p>
          <a:p>
            <a:pPr lvl="0"/>
            <a:r>
              <a:rPr lang="ar-EG" dirty="0"/>
              <a:t>الغرض </a:t>
            </a:r>
            <a:r>
              <a:rPr lang="ar-EG" dirty="0" err="1"/>
              <a:t>اللذي</a:t>
            </a:r>
            <a:r>
              <a:rPr lang="ar-EG" dirty="0"/>
              <a:t> يمكن صياغته في صوره سلوكيه ويؤمل تحقيقه بالاتصال وقد يكون في صوره </a:t>
            </a:r>
            <a:r>
              <a:rPr lang="ar-EG" dirty="0" err="1"/>
              <a:t>رساله</a:t>
            </a:r>
            <a:r>
              <a:rPr lang="ar-EG" dirty="0"/>
              <a:t>.</a:t>
            </a:r>
            <a:endParaRPr lang="en-US" dirty="0"/>
          </a:p>
          <a:p>
            <a:pPr lvl="0"/>
            <a:r>
              <a:rPr lang="ar-EG" dirty="0"/>
              <a:t>وسيله </a:t>
            </a:r>
            <a:r>
              <a:rPr lang="ar-EG" dirty="0" err="1"/>
              <a:t>او</a:t>
            </a:r>
            <a:r>
              <a:rPr lang="ar-EG" dirty="0"/>
              <a:t> </a:t>
            </a:r>
            <a:r>
              <a:rPr lang="ar-EG" dirty="0" err="1"/>
              <a:t>قناه</a:t>
            </a:r>
            <a:r>
              <a:rPr lang="ar-EG" dirty="0"/>
              <a:t> الاتصال.</a:t>
            </a:r>
            <a:endParaRPr lang="en-US" dirty="0"/>
          </a:p>
          <a:p>
            <a:pPr lvl="0"/>
            <a:r>
              <a:rPr lang="ar-EG" dirty="0"/>
              <a:t>الشخص المستقبل.</a:t>
            </a:r>
            <a:endParaRPr lang="en-US" dirty="0"/>
          </a:p>
          <a:p>
            <a:pPr lvl="0"/>
            <a:r>
              <a:rPr lang="ar-EG" dirty="0" err="1"/>
              <a:t>الاستجابه</a:t>
            </a:r>
            <a:r>
              <a:rPr lang="ar-EG" dirty="0"/>
              <a:t> </a:t>
            </a:r>
            <a:r>
              <a:rPr lang="ar-EG" dirty="0" err="1"/>
              <a:t>الحادثه</a:t>
            </a:r>
            <a:r>
              <a:rPr lang="ar-EG" dirty="0"/>
              <a:t> من المستقبل.</a:t>
            </a:r>
            <a:endParaRPr lang="en-US" dirty="0"/>
          </a:p>
          <a:p>
            <a:r>
              <a:rPr lang="ar-EG" dirty="0"/>
              <a:t>ويشير الخبراء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عمليه الاتصال بدون </a:t>
            </a:r>
            <a:r>
              <a:rPr lang="ar-EG" dirty="0" err="1"/>
              <a:t>استجابه</a:t>
            </a:r>
            <a:r>
              <a:rPr lang="ar-EG" dirty="0"/>
              <a:t> من المرسل </a:t>
            </a:r>
            <a:r>
              <a:rPr lang="ar-EG" dirty="0" err="1"/>
              <a:t>اليه</a:t>
            </a:r>
            <a:r>
              <a:rPr lang="ar-EG" dirty="0"/>
              <a:t> تعتبر عمليه </a:t>
            </a:r>
            <a:r>
              <a:rPr lang="ar-EG" dirty="0" err="1"/>
              <a:t>ناقصه</a:t>
            </a:r>
            <a:r>
              <a:rPr lang="ar-EG" dirty="0"/>
              <a:t> لان المرسل </a:t>
            </a:r>
            <a:r>
              <a:rPr lang="ar-EG" dirty="0" err="1"/>
              <a:t>لايكون</a:t>
            </a:r>
            <a:r>
              <a:rPr lang="ar-EG" dirty="0"/>
              <a:t> لديه الدليل على </a:t>
            </a:r>
            <a:r>
              <a:rPr lang="ar-EG" dirty="0" err="1"/>
              <a:t>ان</a:t>
            </a:r>
            <a:r>
              <a:rPr lang="ar-EG" dirty="0"/>
              <a:t> المستقبل (المرسل </a:t>
            </a:r>
            <a:r>
              <a:rPr lang="ar-EG" dirty="0" err="1"/>
              <a:t>اليه</a:t>
            </a:r>
            <a:r>
              <a:rPr lang="ar-EG" dirty="0"/>
              <a:t>) قد تلقي </a:t>
            </a:r>
            <a:r>
              <a:rPr lang="ar-EG" dirty="0" err="1"/>
              <a:t>الرساله</a:t>
            </a:r>
            <a:r>
              <a:rPr lang="ar-EG" dirty="0"/>
              <a:t>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EG" sz="3800" b="1" dirty="0"/>
              <a:t>وسائل الاتصال:</a:t>
            </a:r>
            <a:endParaRPr lang="en-US" sz="3800" dirty="0"/>
          </a:p>
          <a:p>
            <a:r>
              <a:rPr lang="ar-EG" sz="3800" dirty="0"/>
              <a:t>يتم الاتصال بكل الوسائل –</a:t>
            </a:r>
            <a:r>
              <a:rPr lang="ar-EG" sz="3800" dirty="0" err="1"/>
              <a:t>الالفاظ</a:t>
            </a:r>
            <a:r>
              <a:rPr lang="ar-EG" sz="3800" dirty="0"/>
              <a:t>- كتابه </a:t>
            </a:r>
            <a:r>
              <a:rPr lang="ar-EG" sz="3800" dirty="0" err="1"/>
              <a:t>او</a:t>
            </a:r>
            <a:r>
              <a:rPr lang="ar-EG" sz="3800" dirty="0"/>
              <a:t> شفاهه, علامات رموز –صور,</a:t>
            </a:r>
            <a:r>
              <a:rPr lang="ar-EG" sz="3800" dirty="0" err="1"/>
              <a:t>ايماءات</a:t>
            </a:r>
            <a:r>
              <a:rPr lang="ar-EG" sz="3800" dirty="0"/>
              <a:t> ,تعبيرات الوجه, وحتى الصمت يشير </a:t>
            </a:r>
            <a:r>
              <a:rPr lang="ar-EG" sz="3800" dirty="0" err="1"/>
              <a:t>الى</a:t>
            </a:r>
            <a:r>
              <a:rPr lang="ar-EG" sz="3800" dirty="0"/>
              <a:t> نوع من الاتصال, وتحدث الاتصالات </a:t>
            </a:r>
            <a:r>
              <a:rPr lang="ar-EG" sz="3800" dirty="0" err="1"/>
              <a:t>الشفهيه</a:t>
            </a:r>
            <a:r>
              <a:rPr lang="ar-EG" sz="3800" dirty="0"/>
              <a:t> في المواقف التي تتسم  </a:t>
            </a:r>
            <a:r>
              <a:rPr lang="ar-EG" sz="3800" dirty="0" err="1"/>
              <a:t>بالمواجهه</a:t>
            </a:r>
            <a:r>
              <a:rPr lang="ar-EG" sz="3800" dirty="0"/>
              <a:t> وعاده </a:t>
            </a:r>
            <a:r>
              <a:rPr lang="ar-EG" sz="3800" dirty="0" err="1"/>
              <a:t>ماتنال</a:t>
            </a:r>
            <a:r>
              <a:rPr lang="ar-EG" sz="3800" dirty="0"/>
              <a:t> الاتصالات </a:t>
            </a:r>
            <a:r>
              <a:rPr lang="ar-EG" sz="3800" dirty="0" err="1"/>
              <a:t>الشفهيه</a:t>
            </a:r>
            <a:r>
              <a:rPr lang="ar-EG" sz="3800" dirty="0"/>
              <a:t> </a:t>
            </a:r>
            <a:r>
              <a:rPr lang="ar-EG" sz="3800" dirty="0" err="1"/>
              <a:t>افضليه</a:t>
            </a:r>
            <a:r>
              <a:rPr lang="ar-EG" sz="3800" dirty="0"/>
              <a:t> في </a:t>
            </a:r>
            <a:r>
              <a:rPr lang="ar-EG" sz="3800" dirty="0" err="1"/>
              <a:t>ارسال</a:t>
            </a:r>
            <a:r>
              <a:rPr lang="ar-EG" sz="3800" dirty="0"/>
              <a:t> المعلومات </a:t>
            </a:r>
            <a:r>
              <a:rPr lang="ar-EG" sz="3800" dirty="0" err="1"/>
              <a:t>الى</a:t>
            </a:r>
            <a:r>
              <a:rPr lang="ar-EG" sz="3800" dirty="0"/>
              <a:t> الغير وذلك </a:t>
            </a:r>
            <a:r>
              <a:rPr lang="ar-EG" sz="3800" dirty="0" err="1"/>
              <a:t>للاسباب</a:t>
            </a:r>
            <a:r>
              <a:rPr lang="ar-EG" sz="3800" dirty="0"/>
              <a:t> </a:t>
            </a:r>
            <a:r>
              <a:rPr lang="ar-EG" sz="3800" dirty="0" err="1"/>
              <a:t>التاليه</a:t>
            </a:r>
            <a:r>
              <a:rPr lang="ar-EG" sz="3800" dirty="0"/>
              <a:t>:</a:t>
            </a:r>
            <a:endParaRPr lang="en-US" sz="3800" dirty="0"/>
          </a:p>
          <a:p>
            <a:pPr lvl="0"/>
            <a:r>
              <a:rPr lang="ar-EG" sz="3800" dirty="0" err="1"/>
              <a:t>انها</a:t>
            </a:r>
            <a:r>
              <a:rPr lang="ar-EG" sz="3800" dirty="0"/>
              <a:t> طريقه رسميه في </a:t>
            </a:r>
            <a:r>
              <a:rPr lang="ar-EG" sz="3800" dirty="0" err="1"/>
              <a:t>اشعار</a:t>
            </a:r>
            <a:r>
              <a:rPr lang="ar-EG" sz="3800" dirty="0"/>
              <a:t> المرسل </a:t>
            </a:r>
            <a:r>
              <a:rPr lang="ar-EG" sz="3800" dirty="0" err="1"/>
              <a:t>اليه</a:t>
            </a:r>
            <a:r>
              <a:rPr lang="ar-EG" sz="3800" dirty="0"/>
              <a:t> </a:t>
            </a:r>
            <a:r>
              <a:rPr lang="ar-EG" sz="3800" dirty="0" err="1"/>
              <a:t>باهميته</a:t>
            </a:r>
            <a:r>
              <a:rPr lang="ar-EG" sz="3800" dirty="0"/>
              <a:t> </a:t>
            </a:r>
            <a:r>
              <a:rPr lang="ar-EG" sz="3800" dirty="0" err="1"/>
              <a:t>الذاتيه</a:t>
            </a:r>
            <a:endParaRPr lang="en-US" sz="3800" dirty="0"/>
          </a:p>
          <a:p>
            <a:pPr lvl="0"/>
            <a:r>
              <a:rPr lang="ar-EG" sz="3800" dirty="0" err="1"/>
              <a:t>اسرع</a:t>
            </a:r>
            <a:r>
              <a:rPr lang="ar-EG" sz="3800" dirty="0"/>
              <a:t> وسائل الاتصال وبذلك تعطي </a:t>
            </a:r>
            <a:r>
              <a:rPr lang="ar-EG" sz="3800" dirty="0" err="1"/>
              <a:t>الفرصه</a:t>
            </a:r>
            <a:r>
              <a:rPr lang="ar-EG" sz="3800" dirty="0"/>
              <a:t> </a:t>
            </a:r>
            <a:r>
              <a:rPr lang="ar-EG" sz="3800" dirty="0" err="1"/>
              <a:t>للمشاركه</a:t>
            </a:r>
            <a:r>
              <a:rPr lang="ar-EG" sz="3800" dirty="0"/>
              <a:t> </a:t>
            </a:r>
            <a:r>
              <a:rPr lang="ar-EG" sz="3800" dirty="0" err="1"/>
              <a:t>الفوريه</a:t>
            </a:r>
            <a:r>
              <a:rPr lang="ar-EG" sz="3800" dirty="0"/>
              <a:t> </a:t>
            </a:r>
            <a:r>
              <a:rPr lang="ar-EG" sz="3800" dirty="0" err="1"/>
              <a:t>بابداء</a:t>
            </a:r>
            <a:r>
              <a:rPr lang="ar-EG" sz="3800" dirty="0"/>
              <a:t> </a:t>
            </a:r>
            <a:r>
              <a:rPr lang="ar-EG" sz="3800" dirty="0" err="1"/>
              <a:t>الراي</a:t>
            </a:r>
            <a:r>
              <a:rPr lang="ar-EG" sz="3800" dirty="0"/>
              <a:t> بما يزيد من درجه </a:t>
            </a:r>
            <a:r>
              <a:rPr lang="ar-EG" sz="3800" dirty="0" err="1"/>
              <a:t>الفاعليه</a:t>
            </a:r>
            <a:r>
              <a:rPr lang="ar-EG" sz="3800" dirty="0"/>
              <a:t>.</a:t>
            </a:r>
            <a:endParaRPr lang="en-US" sz="3800" dirty="0"/>
          </a:p>
          <a:p>
            <a:r>
              <a:rPr lang="ar-EG" sz="3800" dirty="0" err="1"/>
              <a:t>اما</a:t>
            </a:r>
            <a:r>
              <a:rPr lang="ar-EG" sz="3800" dirty="0"/>
              <a:t> الاتصالات </a:t>
            </a:r>
            <a:r>
              <a:rPr lang="ar-EG" sz="3800" dirty="0" err="1"/>
              <a:t>الكتابيه</a:t>
            </a:r>
            <a:r>
              <a:rPr lang="ar-EG" sz="3800" dirty="0"/>
              <a:t> فهي </a:t>
            </a:r>
            <a:r>
              <a:rPr lang="ar-EG" sz="3800" dirty="0" err="1"/>
              <a:t>مهمه</a:t>
            </a:r>
            <a:r>
              <a:rPr lang="ar-EG" sz="3800" dirty="0"/>
              <a:t> في حاله </a:t>
            </a:r>
            <a:r>
              <a:rPr lang="ar-EG" sz="3800" dirty="0" err="1"/>
              <a:t>الحاجه</a:t>
            </a:r>
            <a:r>
              <a:rPr lang="ar-EG" sz="3800" dirty="0"/>
              <a:t> </a:t>
            </a:r>
            <a:r>
              <a:rPr lang="ar-EG" sz="3800" dirty="0" err="1"/>
              <a:t>الى</a:t>
            </a:r>
            <a:r>
              <a:rPr lang="ar-EG" sz="3800" dirty="0"/>
              <a:t> </a:t>
            </a:r>
            <a:r>
              <a:rPr lang="ar-EG" sz="3800" dirty="0" err="1"/>
              <a:t>ايصال</a:t>
            </a:r>
            <a:r>
              <a:rPr lang="ar-EG" sz="3800" dirty="0"/>
              <a:t> المعلومات للعديد من </a:t>
            </a:r>
            <a:r>
              <a:rPr lang="ar-EG" sz="3800" dirty="0" err="1"/>
              <a:t>الافراد</a:t>
            </a:r>
            <a:r>
              <a:rPr lang="ar-EG" sz="3800" dirty="0"/>
              <a:t> وعلى كل المستويات وبذلك يتطلب </a:t>
            </a:r>
            <a:r>
              <a:rPr lang="ar-EG" sz="3800" dirty="0" err="1"/>
              <a:t>الامر</a:t>
            </a:r>
            <a:r>
              <a:rPr lang="ar-EG" sz="3800" dirty="0"/>
              <a:t> في هذا النوع من الاتصالات مراعاة </a:t>
            </a:r>
            <a:r>
              <a:rPr lang="ar-EG" sz="3800" dirty="0" err="1"/>
              <a:t>الدقه</a:t>
            </a:r>
            <a:r>
              <a:rPr lang="ar-EG" sz="3800" dirty="0"/>
              <a:t> في تصميم النماذج </a:t>
            </a:r>
            <a:r>
              <a:rPr lang="ar-EG" sz="3800" dirty="0" err="1"/>
              <a:t>المستخدمه</a:t>
            </a:r>
            <a:r>
              <a:rPr lang="ar-EG" sz="3800" dirty="0"/>
              <a:t> في </a:t>
            </a:r>
            <a:r>
              <a:rPr lang="ar-EG" sz="3800" dirty="0" err="1"/>
              <a:t>ارسال</a:t>
            </a:r>
            <a:r>
              <a:rPr lang="ar-EG" sz="3800" dirty="0"/>
              <a:t> المعلومات.</a:t>
            </a:r>
            <a:endParaRPr lang="en-US" sz="3800" dirty="0"/>
          </a:p>
          <a:p>
            <a:r>
              <a:rPr lang="ar-EG" sz="3800" dirty="0"/>
              <a:t>ويشترط في هذه الوسائل جميعها </a:t>
            </a:r>
            <a:r>
              <a:rPr lang="ar-EG" sz="3800" dirty="0" err="1"/>
              <a:t>الدقه</a:t>
            </a:r>
            <a:r>
              <a:rPr lang="ar-EG" sz="3800" dirty="0"/>
              <a:t> والوضوح </a:t>
            </a:r>
            <a:r>
              <a:rPr lang="ar-EG" sz="3800" dirty="0" err="1"/>
              <a:t>والبعر</a:t>
            </a:r>
            <a:r>
              <a:rPr lang="ar-EG" sz="3800" dirty="0"/>
              <a:t> عن الغموض واللبس وعدم استخدام </a:t>
            </a:r>
            <a:r>
              <a:rPr lang="ar-EG" sz="3800" dirty="0" err="1"/>
              <a:t>الالفاظ</a:t>
            </a:r>
            <a:r>
              <a:rPr lang="ar-EG" sz="3800" dirty="0"/>
              <a:t> التي تحمل </a:t>
            </a:r>
            <a:r>
              <a:rPr lang="ar-EG" sz="3800" dirty="0" err="1"/>
              <a:t>اكثر</a:t>
            </a:r>
            <a:r>
              <a:rPr lang="ar-EG" sz="3800" dirty="0"/>
              <a:t> من معنى.</a:t>
            </a:r>
            <a:endParaRPr lang="en-US" sz="3800" dirty="0"/>
          </a:p>
          <a:p>
            <a:r>
              <a:rPr lang="ar-EG" sz="3800" dirty="0"/>
              <a:t> </a:t>
            </a:r>
            <a:endParaRPr lang="en-US" sz="3800" dirty="0"/>
          </a:p>
          <a:p>
            <a:r>
              <a:rPr lang="ar-EG" dirty="0"/>
              <a:t> 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/>
              <a:t>شروط الاتصال الفعال:</a:t>
            </a:r>
            <a:endParaRPr lang="en-US" dirty="0"/>
          </a:p>
          <a:p>
            <a:r>
              <a:rPr lang="ar-EG" dirty="0"/>
              <a:t>ينبغي على الرئيس </a:t>
            </a:r>
            <a:r>
              <a:rPr lang="ar-EG" dirty="0" err="1"/>
              <a:t>الاداري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</a:t>
            </a:r>
            <a:r>
              <a:rPr lang="ar-EG" dirty="0" err="1"/>
              <a:t>يتاكد</a:t>
            </a:r>
            <a:r>
              <a:rPr lang="ar-EG" dirty="0"/>
              <a:t> من الشروط </a:t>
            </a:r>
            <a:r>
              <a:rPr lang="ar-EG" dirty="0" err="1"/>
              <a:t>التاليه</a:t>
            </a:r>
            <a:r>
              <a:rPr lang="ar-EG" dirty="0"/>
              <a:t> لضمان الاتصال الفعال:</a:t>
            </a:r>
            <a:endParaRPr lang="en-US" dirty="0"/>
          </a:p>
          <a:p>
            <a:pPr lvl="0"/>
            <a:r>
              <a:rPr lang="ar-EG" dirty="0" err="1"/>
              <a:t>ان</a:t>
            </a:r>
            <a:r>
              <a:rPr lang="ar-EG" dirty="0"/>
              <a:t> يكون مضمون الموضوع متعلقا بالهدف </a:t>
            </a:r>
            <a:r>
              <a:rPr lang="ar-EG" dirty="0" err="1"/>
              <a:t>اللذي</a:t>
            </a:r>
            <a:r>
              <a:rPr lang="ar-EG" dirty="0"/>
              <a:t> من اجله يتم الاتصال.</a:t>
            </a:r>
            <a:endParaRPr lang="en-US" dirty="0"/>
          </a:p>
          <a:p>
            <a:pPr lvl="0"/>
            <a:r>
              <a:rPr lang="ar-EG" dirty="0"/>
              <a:t>اختيار </a:t>
            </a:r>
            <a:r>
              <a:rPr lang="ar-EG" dirty="0" err="1"/>
              <a:t>الوسيله</a:t>
            </a:r>
            <a:r>
              <a:rPr lang="ar-EG" dirty="0"/>
              <a:t> </a:t>
            </a:r>
            <a:r>
              <a:rPr lang="ar-EG" dirty="0" err="1"/>
              <a:t>المناسبه</a:t>
            </a:r>
            <a:r>
              <a:rPr lang="ar-EG" dirty="0"/>
              <a:t> للموقف.</a:t>
            </a:r>
            <a:endParaRPr lang="en-US" dirty="0"/>
          </a:p>
          <a:p>
            <a:pPr lvl="0"/>
            <a:r>
              <a:rPr lang="ar-EG" dirty="0" err="1"/>
              <a:t>الدقه</a:t>
            </a:r>
            <a:r>
              <a:rPr lang="ar-EG" dirty="0"/>
              <a:t> والوضوح في المعلومات </a:t>
            </a:r>
            <a:r>
              <a:rPr lang="ar-EG" dirty="0" err="1"/>
              <a:t>المرسله</a:t>
            </a:r>
            <a:r>
              <a:rPr lang="ar-EG" dirty="0"/>
              <a:t> للتقليل من احتمالات </a:t>
            </a:r>
            <a:r>
              <a:rPr lang="ar-EG" dirty="0" err="1"/>
              <a:t>الخطا</a:t>
            </a:r>
            <a:r>
              <a:rPr lang="ar-EG" dirty="0"/>
              <a:t>.</a:t>
            </a:r>
            <a:endParaRPr lang="en-US" dirty="0"/>
          </a:p>
          <a:p>
            <a:pPr lvl="0"/>
            <a:r>
              <a:rPr lang="ar-EG" dirty="0"/>
              <a:t>الفهم الدقيق للمعلومات </a:t>
            </a:r>
            <a:r>
              <a:rPr lang="ar-EG" dirty="0" err="1"/>
              <a:t>المرسله</a:t>
            </a:r>
            <a:r>
              <a:rPr lang="ar-EG" dirty="0"/>
              <a:t> من جانب المرسل </a:t>
            </a:r>
            <a:r>
              <a:rPr lang="ar-EG" dirty="0" err="1"/>
              <a:t>اليه</a:t>
            </a:r>
            <a:r>
              <a:rPr lang="ar-EG" dirty="0"/>
              <a:t> واستبعاد </a:t>
            </a:r>
            <a:r>
              <a:rPr lang="ar-EG" dirty="0" err="1"/>
              <a:t>الالفاظ</a:t>
            </a:r>
            <a:r>
              <a:rPr lang="ar-EG" dirty="0"/>
              <a:t> التي تحتمل </a:t>
            </a:r>
            <a:r>
              <a:rPr lang="ar-EG" dirty="0" err="1"/>
              <a:t>اكثر</a:t>
            </a:r>
            <a:r>
              <a:rPr lang="ar-EG" dirty="0"/>
              <a:t> من المعنى.</a:t>
            </a:r>
            <a:endParaRPr lang="en-US" dirty="0"/>
          </a:p>
          <a:p>
            <a:pPr lvl="0"/>
            <a:r>
              <a:rPr lang="ar-EG" dirty="0"/>
              <a:t>معرفه الرغبات وخصائص </a:t>
            </a:r>
            <a:r>
              <a:rPr lang="ar-EG" dirty="0" err="1"/>
              <a:t>الافراد</a:t>
            </a:r>
            <a:r>
              <a:rPr lang="ar-EG" dirty="0"/>
              <a:t> اللذين يتم </a:t>
            </a:r>
            <a:r>
              <a:rPr lang="ar-EG" dirty="0" err="1"/>
              <a:t>ارسال</a:t>
            </a:r>
            <a:r>
              <a:rPr lang="ar-EG" dirty="0"/>
              <a:t> المعلومات </a:t>
            </a:r>
            <a:r>
              <a:rPr lang="ar-EG" dirty="0" err="1"/>
              <a:t>اليهم</a:t>
            </a:r>
            <a:r>
              <a:rPr lang="ar-EG" dirty="0"/>
              <a:t>.</a:t>
            </a:r>
            <a:endParaRPr lang="en-US" dirty="0"/>
          </a:p>
          <a:p>
            <a:r>
              <a:rPr lang="ar-EG" dirty="0"/>
              <a:t>قبول المرسل </a:t>
            </a:r>
            <a:r>
              <a:rPr lang="ar-EG" dirty="0" err="1"/>
              <a:t>اليه</a:t>
            </a:r>
            <a:r>
              <a:rPr lang="ar-EG" dirty="0"/>
              <a:t> المعلومات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EG" sz="4100" b="1" dirty="0" err="1"/>
              <a:t>ابعاد</a:t>
            </a:r>
            <a:r>
              <a:rPr lang="ar-EG" sz="4100" b="1" dirty="0"/>
              <a:t> الاتصالات:</a:t>
            </a:r>
            <a:endParaRPr lang="en-US" sz="4100" dirty="0"/>
          </a:p>
          <a:p>
            <a:r>
              <a:rPr lang="ar-EG" sz="4100" dirty="0"/>
              <a:t>توجد </a:t>
            </a:r>
            <a:r>
              <a:rPr lang="ar-EG" sz="4100" dirty="0" err="1"/>
              <a:t>ثلاثه</a:t>
            </a:r>
            <a:r>
              <a:rPr lang="ar-EG" sz="4100" dirty="0"/>
              <a:t> </a:t>
            </a:r>
            <a:r>
              <a:rPr lang="ar-EG" sz="4100" dirty="0" err="1"/>
              <a:t>ابعاد</a:t>
            </a:r>
            <a:r>
              <a:rPr lang="ar-EG" sz="4100" dirty="0"/>
              <a:t> رئيسيه للاتصالات </a:t>
            </a:r>
            <a:r>
              <a:rPr lang="ar-EG" sz="4100" dirty="0" err="1"/>
              <a:t>الهابطه</a:t>
            </a:r>
            <a:r>
              <a:rPr lang="ar-EG" sz="4100" dirty="0"/>
              <a:t> والاتصالات </a:t>
            </a:r>
            <a:r>
              <a:rPr lang="ar-EG" sz="4100" dirty="0" err="1"/>
              <a:t>الصاعده</a:t>
            </a:r>
            <a:r>
              <a:rPr lang="ar-EG" sz="4100" dirty="0"/>
              <a:t> والاتصالات </a:t>
            </a:r>
            <a:r>
              <a:rPr lang="ar-EG" sz="4100" dirty="0" err="1"/>
              <a:t>الافقيه</a:t>
            </a:r>
            <a:r>
              <a:rPr lang="ar-EG" sz="4100" dirty="0"/>
              <a:t>.</a:t>
            </a:r>
            <a:endParaRPr lang="en-US" sz="4100" dirty="0"/>
          </a:p>
          <a:p>
            <a:pPr lvl="0"/>
            <a:r>
              <a:rPr lang="ar-EG" sz="4100" dirty="0"/>
              <a:t>الاتصالات </a:t>
            </a:r>
            <a:r>
              <a:rPr lang="ar-EG" sz="4100" dirty="0" err="1"/>
              <a:t>الهابطه</a:t>
            </a:r>
            <a:r>
              <a:rPr lang="ar-EG" sz="4100" dirty="0"/>
              <a:t>: في هذا النوع ترسل المعلومات من المستويات العليا </a:t>
            </a:r>
            <a:r>
              <a:rPr lang="ar-EG" sz="4100" dirty="0" err="1"/>
              <a:t>الى</a:t>
            </a:r>
            <a:r>
              <a:rPr lang="ar-EG" sz="4100" dirty="0"/>
              <a:t> مستويات الدنيا بتنظيم وتستخدم في </a:t>
            </a:r>
            <a:r>
              <a:rPr lang="ar-EG" sz="4100" dirty="0" err="1"/>
              <a:t>ارسال</a:t>
            </a:r>
            <a:r>
              <a:rPr lang="ar-EG" sz="4100" dirty="0"/>
              <a:t> باقي المعلومات </a:t>
            </a:r>
            <a:r>
              <a:rPr lang="ar-EG" sz="4100" dirty="0" err="1"/>
              <a:t>المتعلقه</a:t>
            </a:r>
            <a:r>
              <a:rPr lang="ar-EG" sz="4100" dirty="0"/>
              <a:t> بالسياسات </a:t>
            </a:r>
            <a:r>
              <a:rPr lang="ar-EG" sz="4100" dirty="0" err="1"/>
              <a:t>والاهداف</a:t>
            </a:r>
            <a:r>
              <a:rPr lang="ar-EG" sz="4100" dirty="0"/>
              <a:t> والتغيرات التي قد </a:t>
            </a:r>
            <a:r>
              <a:rPr lang="ar-EG" sz="4100" dirty="0" err="1"/>
              <a:t>تطرا</a:t>
            </a:r>
            <a:r>
              <a:rPr lang="ar-EG" sz="4100" dirty="0"/>
              <a:t> عليها </a:t>
            </a:r>
            <a:r>
              <a:rPr lang="ar-EG" sz="4100" dirty="0" err="1"/>
              <a:t>الى</a:t>
            </a:r>
            <a:r>
              <a:rPr lang="ar-EG" sz="4100" dirty="0"/>
              <a:t> باقي المستويات </a:t>
            </a:r>
            <a:r>
              <a:rPr lang="ar-EG" sz="4100" dirty="0" err="1"/>
              <a:t>الاداريه</a:t>
            </a:r>
            <a:r>
              <a:rPr lang="ar-EG" sz="4100" dirty="0"/>
              <a:t>.</a:t>
            </a:r>
            <a:endParaRPr lang="en-US" sz="4100" dirty="0"/>
          </a:p>
          <a:p>
            <a:r>
              <a:rPr lang="ar-EG" sz="4100" dirty="0"/>
              <a:t>وفي هذا النوع من الاتصالات </a:t>
            </a:r>
            <a:r>
              <a:rPr lang="ar-EG" sz="4100" dirty="0" err="1"/>
              <a:t>تندفق</a:t>
            </a:r>
            <a:r>
              <a:rPr lang="ar-EG" sz="4100" dirty="0"/>
              <a:t> المعلومات </a:t>
            </a:r>
            <a:r>
              <a:rPr lang="ar-EG" sz="4100" dirty="0" err="1"/>
              <a:t>والافكار</a:t>
            </a:r>
            <a:r>
              <a:rPr lang="ar-EG" sz="4100" dirty="0"/>
              <a:t> والمقترحات والتوجيهات من الرؤساء </a:t>
            </a:r>
            <a:r>
              <a:rPr lang="ar-EG" sz="4100" dirty="0" err="1"/>
              <a:t>الى</a:t>
            </a:r>
            <a:r>
              <a:rPr lang="ar-EG" sz="4100" dirty="0"/>
              <a:t> المرؤوسين في شكل </a:t>
            </a:r>
            <a:r>
              <a:rPr lang="ar-EG" sz="4100" dirty="0" err="1"/>
              <a:t>اوامر</a:t>
            </a:r>
            <a:r>
              <a:rPr lang="ar-EG" sz="4100" dirty="0"/>
              <a:t> وتوجيهات وتعليمات وقرارات.</a:t>
            </a:r>
            <a:endParaRPr lang="en-US" sz="4100" dirty="0"/>
          </a:p>
          <a:p>
            <a:r>
              <a:rPr lang="ar-EG" sz="4100" dirty="0"/>
              <a:t>تفكيره وتتعدد هذه المعوقات على نحو التالي:</a:t>
            </a:r>
            <a:endParaRPr lang="en-US" sz="4100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EG" dirty="0"/>
              <a:t>اللغة:</a:t>
            </a:r>
            <a:br>
              <a:rPr lang="ar-EG" dirty="0"/>
            </a:br>
            <a:r>
              <a:rPr lang="ar-EG" dirty="0"/>
              <a:t>هناك مشكلات ترجع </a:t>
            </a:r>
            <a:r>
              <a:rPr lang="ar-EG" dirty="0" err="1"/>
              <a:t>الى</a:t>
            </a:r>
            <a:r>
              <a:rPr lang="ar-EG" dirty="0"/>
              <a:t> عدم فهم معاني </a:t>
            </a:r>
            <a:r>
              <a:rPr lang="ar-EG" dirty="0" err="1"/>
              <a:t>اللغه</a:t>
            </a:r>
            <a:r>
              <a:rPr lang="ar-EG" dirty="0"/>
              <a:t> ويرجع ذلك بسبب اختلاف المستويات </a:t>
            </a:r>
            <a:r>
              <a:rPr lang="ar-EG" dirty="0" err="1"/>
              <a:t>التعليميه</a:t>
            </a:r>
            <a:r>
              <a:rPr lang="ar-EG" dirty="0"/>
              <a:t> </a:t>
            </a:r>
            <a:r>
              <a:rPr lang="ar-EG" dirty="0" err="1"/>
              <a:t>للافراد</a:t>
            </a:r>
            <a:r>
              <a:rPr lang="ar-EG" dirty="0"/>
              <a:t> والى المناطق الجغرافية التي </a:t>
            </a:r>
            <a:r>
              <a:rPr lang="ar-EG" dirty="0" err="1"/>
              <a:t>ياتي</a:t>
            </a:r>
            <a:r>
              <a:rPr lang="ar-EG" dirty="0"/>
              <a:t> منها </a:t>
            </a:r>
            <a:r>
              <a:rPr lang="ar-EG" dirty="0" err="1"/>
              <a:t>الافراد</a:t>
            </a:r>
            <a:r>
              <a:rPr lang="ar-EG" dirty="0"/>
              <a:t> واختلاف لغاتهم </a:t>
            </a:r>
            <a:r>
              <a:rPr lang="ar-EG" dirty="0" err="1"/>
              <a:t>و</a:t>
            </a:r>
            <a:r>
              <a:rPr lang="ar-EG" dirty="0"/>
              <a:t> لهجاتهم </a:t>
            </a:r>
            <a:r>
              <a:rPr lang="ar-EG" dirty="0" err="1"/>
              <a:t>اضافه</a:t>
            </a:r>
            <a:r>
              <a:rPr lang="ar-EG" dirty="0"/>
              <a:t> </a:t>
            </a:r>
            <a:r>
              <a:rPr lang="ar-EG" dirty="0" err="1"/>
              <a:t>الى</a:t>
            </a:r>
            <a:r>
              <a:rPr lang="ar-EG" dirty="0"/>
              <a:t> </a:t>
            </a:r>
            <a:r>
              <a:rPr lang="ar-EG" dirty="0" err="1"/>
              <a:t>ان</a:t>
            </a:r>
            <a:r>
              <a:rPr lang="ar-EG" dirty="0"/>
              <a:t> بعض </a:t>
            </a:r>
            <a:r>
              <a:rPr lang="ar-EG" dirty="0" err="1"/>
              <a:t>الافراد</a:t>
            </a:r>
            <a:r>
              <a:rPr lang="ar-EG" dirty="0"/>
              <a:t> يستخدمون الكثير من الكلمات في رسالتهم دون </a:t>
            </a:r>
            <a:r>
              <a:rPr lang="ar-EG" dirty="0" err="1"/>
              <a:t>الحاجه</a:t>
            </a:r>
            <a:r>
              <a:rPr lang="ar-EG" dirty="0"/>
              <a:t> لها مما يجعل </a:t>
            </a:r>
            <a:r>
              <a:rPr lang="ar-EG" dirty="0" err="1"/>
              <a:t>الرساله</a:t>
            </a:r>
            <a:r>
              <a:rPr lang="ar-EG" dirty="0"/>
              <a:t> تزداد تعقيدا ويصعب فهمها من جانب المرسل </a:t>
            </a:r>
            <a:r>
              <a:rPr lang="ar-EG" dirty="0" err="1"/>
              <a:t>اليه</a:t>
            </a:r>
            <a:r>
              <a:rPr lang="ar-EG" dirty="0"/>
              <a:t> مما يستوجب استخدام </a:t>
            </a:r>
            <a:r>
              <a:rPr lang="ar-EG" dirty="0" err="1"/>
              <a:t>الالفاظ</a:t>
            </a:r>
            <a:r>
              <a:rPr lang="ar-EG" dirty="0"/>
              <a:t> والكلمات </a:t>
            </a:r>
            <a:r>
              <a:rPr lang="ar-EG" dirty="0" err="1"/>
              <a:t>الواضحه</a:t>
            </a:r>
            <a:r>
              <a:rPr lang="ar-EG" dirty="0"/>
              <a:t> </a:t>
            </a:r>
            <a:r>
              <a:rPr lang="ar-EG" dirty="0" err="1"/>
              <a:t>والمحدده</a:t>
            </a:r>
            <a:r>
              <a:rPr lang="ar-EG" dirty="0"/>
              <a:t> والمتعارف عليها في </a:t>
            </a:r>
            <a:r>
              <a:rPr lang="ar-EG" dirty="0" err="1"/>
              <a:t>صياغه</a:t>
            </a:r>
            <a:r>
              <a:rPr lang="ar-EG" dirty="0"/>
              <a:t> الرسائل.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EG" dirty="0"/>
              <a:t>الرغبات والميول </a:t>
            </a:r>
            <a:r>
              <a:rPr lang="ar-EG" dirty="0" err="1"/>
              <a:t>الفرديه</a:t>
            </a:r>
            <a:r>
              <a:rPr lang="ar-EG" dirty="0"/>
              <a:t>:</a:t>
            </a:r>
            <a:endParaRPr lang="en-US" dirty="0"/>
          </a:p>
          <a:p>
            <a:r>
              <a:rPr lang="ar-EG" dirty="0"/>
              <a:t>ينجذب الفرد عاده </a:t>
            </a:r>
            <a:r>
              <a:rPr lang="ar-EG" dirty="0" err="1"/>
              <a:t>الى</a:t>
            </a:r>
            <a:r>
              <a:rPr lang="ar-EG" dirty="0"/>
              <a:t> المعلومات التي توافق ميوله ورغباته ويتجاهل المعلومات التي تتعارض مع ميوله ورغباته مما يسبب عائقا يحول دون الاتصال الفعال فموضوعيه الفرد المستقبل </a:t>
            </a:r>
            <a:r>
              <a:rPr lang="ar-EG" dirty="0" err="1"/>
              <a:t>للرساله</a:t>
            </a:r>
            <a:r>
              <a:rPr lang="ar-EG" dirty="0"/>
              <a:t> تسهل عليه عمليه قبول المعلومات </a:t>
            </a:r>
            <a:r>
              <a:rPr lang="ar-EG" dirty="0" err="1"/>
              <a:t>المرسله</a:t>
            </a:r>
            <a:r>
              <a:rPr lang="ar-EG" dirty="0"/>
              <a:t> كما هي.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r>
              <a:rPr lang="ar-EG" dirty="0"/>
              <a:t>ج- القدرة على الفهم:</a:t>
            </a:r>
            <a:endParaRPr lang="en-US" dirty="0"/>
          </a:p>
          <a:p>
            <a:r>
              <a:rPr lang="ar-EG" dirty="0"/>
              <a:t>يختلف </a:t>
            </a:r>
            <a:r>
              <a:rPr lang="ar-EG" dirty="0" err="1"/>
              <a:t>الافراد</a:t>
            </a:r>
            <a:r>
              <a:rPr lang="ar-EG" dirty="0"/>
              <a:t> من حيث قدرتهم على الفهم الدقيق لما يقال فبذلك يتوقف الاتصال الفعال على قدره المرسل </a:t>
            </a:r>
            <a:r>
              <a:rPr lang="ar-EG" dirty="0" err="1"/>
              <a:t>اليه</a:t>
            </a:r>
            <a:r>
              <a:rPr lang="ar-EG" dirty="0"/>
              <a:t> على سرعه الفهم.</a:t>
            </a:r>
            <a:endParaRPr lang="en-US" dirty="0"/>
          </a:p>
          <a:p>
            <a:r>
              <a:rPr lang="ar-EG" dirty="0"/>
              <a:t> 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د- الخوف :</a:t>
            </a:r>
            <a:endParaRPr lang="en-US" dirty="0"/>
          </a:p>
          <a:p>
            <a:r>
              <a:rPr lang="ar-EG" dirty="0"/>
              <a:t>يعترى بعض </a:t>
            </a:r>
            <a:r>
              <a:rPr lang="ar-EG" dirty="0" err="1"/>
              <a:t>الافراد</a:t>
            </a:r>
            <a:r>
              <a:rPr lang="ar-EG" dirty="0"/>
              <a:t> الخوف من جراء </a:t>
            </a:r>
            <a:r>
              <a:rPr lang="ar-EG" dirty="0" err="1"/>
              <a:t>ارسال</a:t>
            </a:r>
            <a:r>
              <a:rPr lang="ar-EG" dirty="0"/>
              <a:t> بعض المعلومات الواجب </a:t>
            </a:r>
            <a:r>
              <a:rPr lang="ar-EG" dirty="0" err="1"/>
              <a:t>ارسالها</a:t>
            </a:r>
            <a:r>
              <a:rPr lang="ar-EG" dirty="0"/>
              <a:t> </a:t>
            </a:r>
            <a:r>
              <a:rPr lang="ar-EG" dirty="0" err="1"/>
              <a:t>وخاصه</a:t>
            </a:r>
            <a:r>
              <a:rPr lang="ar-EG" dirty="0"/>
              <a:t> في الاتصالات </a:t>
            </a:r>
            <a:r>
              <a:rPr lang="ar-EG" dirty="0" err="1"/>
              <a:t>الصاعده</a:t>
            </a:r>
            <a:r>
              <a:rPr lang="ar-EG" dirty="0"/>
              <a:t> حيث يتخوف بعض الرؤساء من تصعيد بعض </a:t>
            </a:r>
            <a:r>
              <a:rPr lang="ar-EG" dirty="0" err="1"/>
              <a:t>الامور</a:t>
            </a:r>
            <a:r>
              <a:rPr lang="ar-EG" dirty="0"/>
              <a:t> والمعلومات والشكاوي </a:t>
            </a:r>
            <a:r>
              <a:rPr lang="ar-EG" dirty="0" err="1"/>
              <a:t>الى</a:t>
            </a:r>
            <a:r>
              <a:rPr lang="ar-EG" dirty="0"/>
              <a:t> الرؤساء المباشرين وذلك تخوفا من تفسيرها على </a:t>
            </a:r>
            <a:r>
              <a:rPr lang="ar-EG" dirty="0" err="1"/>
              <a:t>انهم</a:t>
            </a:r>
            <a:r>
              <a:rPr lang="ar-EG" dirty="0"/>
              <a:t> رؤساء ضعاف </a:t>
            </a:r>
            <a:r>
              <a:rPr lang="ar-EG" dirty="0" err="1"/>
              <a:t>اوسبب</a:t>
            </a:r>
            <a:r>
              <a:rPr lang="ar-EG" dirty="0"/>
              <a:t> انعدام </a:t>
            </a:r>
            <a:r>
              <a:rPr lang="ar-EG" dirty="0" err="1"/>
              <a:t>الثقه</a:t>
            </a:r>
            <a:r>
              <a:rPr lang="ar-EG" dirty="0"/>
              <a:t> بين </a:t>
            </a:r>
            <a:r>
              <a:rPr lang="ar-EG" dirty="0" err="1"/>
              <a:t>افراد</a:t>
            </a:r>
            <a:r>
              <a:rPr lang="ar-EG" dirty="0"/>
              <a:t> على المستويات </a:t>
            </a:r>
            <a:r>
              <a:rPr lang="ar-EG" dirty="0" err="1"/>
              <a:t>الاداريه</a:t>
            </a:r>
            <a:r>
              <a:rPr lang="ar-EG" dirty="0"/>
              <a:t> </a:t>
            </a:r>
            <a:r>
              <a:rPr lang="ar-EG" dirty="0" err="1"/>
              <a:t>المختلفه</a:t>
            </a:r>
            <a:r>
              <a:rPr lang="ar-EG" dirty="0"/>
              <a:t>.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2359</Words>
  <Application>Microsoft Office PowerPoint</Application>
  <PresentationFormat>عرض على الشاشة (3:4)‏</PresentationFormat>
  <Paragraphs>128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Maher</dc:creator>
  <cp:lastModifiedBy>Maher</cp:lastModifiedBy>
  <cp:revision>3</cp:revision>
  <dcterms:created xsi:type="dcterms:W3CDTF">2018-04-24T18:53:32Z</dcterms:created>
  <dcterms:modified xsi:type="dcterms:W3CDTF">2018-04-24T19:13:56Z</dcterms:modified>
</cp:coreProperties>
</file>